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2.xml" ContentType="application/vnd.openxmlformats-officedocument.presentationml.comment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61" r:id="rId3"/>
    <p:sldId id="280" r:id="rId4"/>
    <p:sldId id="258" r:id="rId5"/>
    <p:sldId id="300" r:id="rId6"/>
    <p:sldId id="299" r:id="rId7"/>
    <p:sldId id="281" r:id="rId8"/>
    <p:sldId id="282" r:id="rId9"/>
    <p:sldId id="289" r:id="rId10"/>
    <p:sldId id="285" r:id="rId11"/>
    <p:sldId id="283" r:id="rId12"/>
    <p:sldId id="290" r:id="rId13"/>
    <p:sldId id="284" r:id="rId14"/>
    <p:sldId id="286" r:id="rId15"/>
    <p:sldId id="262" r:id="rId16"/>
    <p:sldId id="263" r:id="rId17"/>
    <p:sldId id="264" r:id="rId18"/>
    <p:sldId id="265" r:id="rId19"/>
    <p:sldId id="266" r:id="rId20"/>
    <p:sldId id="267" r:id="rId21"/>
    <p:sldId id="268" r:id="rId22"/>
    <p:sldId id="269" r:id="rId23"/>
    <p:sldId id="270" r:id="rId24"/>
    <p:sldId id="271" r:id="rId25"/>
    <p:sldId id="272" r:id="rId26"/>
    <p:sldId id="291" r:id="rId27"/>
    <p:sldId id="297" r:id="rId28"/>
    <p:sldId id="292" r:id="rId29"/>
    <p:sldId id="293" r:id="rId30"/>
    <p:sldId id="296" r:id="rId31"/>
    <p:sldId id="294" r:id="rId32"/>
    <p:sldId id="298" r:id="rId33"/>
    <p:sldId id="295" r:id="rId34"/>
    <p:sldId id="273" r:id="rId35"/>
    <p:sldId id="274" r:id="rId36"/>
    <p:sldId id="275" r:id="rId37"/>
    <p:sldId id="276" r:id="rId38"/>
    <p:sldId id="277" r:id="rId39"/>
    <p:sldId id="278" r:id="rId40"/>
    <p:sldId id="279" r:id="rId41"/>
    <p:sldId id="287" r:id="rId42"/>
    <p:sldId id="288" r:id="rId43"/>
  </p:sldIdLst>
  <p:sldSz cx="9144000" cy="5143500" type="screen16x9"/>
  <p:notesSz cx="6858000" cy="9144000"/>
  <p:embeddedFontLst>
    <p:embeddedFont>
      <p:font typeface="Montserrat" panose="00000500000000000000"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ert Mepham"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16" autoAdjust="0"/>
  </p:normalViewPr>
  <p:slideViewPr>
    <p:cSldViewPr snapToGrid="0">
      <p:cViewPr varScale="1">
        <p:scale>
          <a:sx n="117" d="100"/>
          <a:sy n="117" d="100"/>
        </p:scale>
        <p:origin x="143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9-20T20:08:13.344" idx="1">
    <p:pos x="6000" y="0"/>
    <p:text>We HAVE To Relate Our Problems/Recommendations To Competitive Advantage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09-20T20:38:25.422" idx="3">
    <p:pos x="6000" y="0"/>
    <p:text>Need To Phrase This Slide Very Well To Drive Home The Presentation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f0bc94b1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f0bc94b1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24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5552b30c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5552b30c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5552b30fe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5552b30fe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5552b30fe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5552b30fe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5552b30fe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5552b30fe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5552b30fe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5552b30fe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edc8f01b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edc8f01b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edc8f01b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fedc8f01b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edc8f01b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edc8f01b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edc8f01b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edc8f01b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5552b30c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5552b30c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5776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5552b30fe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5552b30fe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5552b30fe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5552b30f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55f9c74c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55f9c74c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55f9c74c7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55f9c74c7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fedc8f01ba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fedc8f01ba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edc8f01ba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edc8f01ba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fedc8f01ba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fedc8f01ba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55f9c74c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55f9c74c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55f9c74c7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55f9c74c7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5552b30c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5552b30c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5552b30f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5552b30f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803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5552b30c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5552b30c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edc8f01ba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edc8f01ba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13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ff0bc94b1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ff0bc94b1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94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5741f9d30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5741f9d30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807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f0bc94b1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ff0bc94b1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7232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f0bc94b1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f0bc94b1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694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f0bc94b1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ff0bc94b1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188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3389968"/>
            <a:ext cx="8520600" cy="916336"/>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Corporate Strategy Analysis Report</a:t>
            </a:r>
            <a:endParaRPr dirty="0"/>
          </a:p>
        </p:txBody>
      </p:sp>
      <p:sp>
        <p:nvSpPr>
          <p:cNvPr id="55" name="Google Shape;55;p13"/>
          <p:cNvSpPr txBox="1">
            <a:spLocks noGrp="1"/>
          </p:cNvSpPr>
          <p:nvPr>
            <p:ph type="subTitle" idx="1"/>
          </p:nvPr>
        </p:nvSpPr>
        <p:spPr>
          <a:xfrm>
            <a:off x="311700" y="4112796"/>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Macy’s Inc.</a:t>
            </a:r>
            <a:endParaRPr dirty="0"/>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8" name="Google Shape;58;p13"/>
          <p:cNvSpPr txBox="1"/>
          <p:nvPr/>
        </p:nvSpPr>
        <p:spPr>
          <a:xfrm>
            <a:off x="1483399" y="4663217"/>
            <a:ext cx="6177201" cy="432396"/>
          </a:xfrm>
          <a:prstGeom prst="rect">
            <a:avLst/>
          </a:prstGeom>
          <a:noFill/>
          <a:ln>
            <a:noFill/>
          </a:ln>
        </p:spPr>
        <p:txBody>
          <a:bodyPr spcFirstLastPara="1" wrap="square" lIns="91425" tIns="91425" rIns="91425" bIns="91425" anchor="t" anchorCtr="0">
            <a:spAutoFit/>
          </a:bodyPr>
          <a:lstStyle/>
          <a:p>
            <a:pPr marL="158750" algn="ctr">
              <a:lnSpc>
                <a:spcPct val="115000"/>
              </a:lnSpc>
              <a:buClr>
                <a:schemeClr val="dk1"/>
              </a:buClr>
              <a:buSzPts val="1100"/>
            </a:pPr>
            <a:r>
              <a:rPr lang="en" dirty="0">
                <a:solidFill>
                  <a:schemeClr val="dk1"/>
                </a:solidFill>
              </a:rPr>
              <a:t>Robert Mepham, Aaron Bates, </a:t>
            </a:r>
            <a:r>
              <a:rPr lang="en-US" dirty="0">
                <a:solidFill>
                  <a:schemeClr val="dk1"/>
                </a:solidFill>
              </a:rPr>
              <a:t>Jailin Scruggs, </a:t>
            </a:r>
            <a:r>
              <a:rPr lang="en" dirty="0">
                <a:solidFill>
                  <a:schemeClr val="dk1"/>
                </a:solidFill>
              </a:rPr>
              <a:t>Celeste Acosta</a:t>
            </a:r>
            <a:endParaRPr dirty="0">
              <a:solidFill>
                <a:schemeClr val="dk1"/>
              </a:solidFill>
            </a:endParaRPr>
          </a:p>
        </p:txBody>
      </p:sp>
      <p:pic>
        <p:nvPicPr>
          <p:cNvPr id="2" name="Google Shape;74;p15">
            <a:extLst>
              <a:ext uri="{FF2B5EF4-FFF2-40B4-BE49-F238E27FC236}">
                <a16:creationId xmlns:a16="http://schemas.microsoft.com/office/drawing/2014/main" id="{A68D7496-0F95-5021-4CA9-25E898D7096F}"/>
              </a:ext>
            </a:extLst>
          </p:cNvPr>
          <p:cNvPicPr preferRelativeResize="0"/>
          <p:nvPr/>
        </p:nvPicPr>
        <p:blipFill>
          <a:blip r:embed="rId3">
            <a:alphaModFix/>
          </a:blip>
          <a:stretch>
            <a:fillRect/>
          </a:stretch>
        </p:blipFill>
        <p:spPr>
          <a:xfrm>
            <a:off x="2664244" y="402614"/>
            <a:ext cx="3815512" cy="24452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Are Our Resources Valuable?</a:t>
            </a:r>
            <a:endParaRPr/>
          </a:p>
        </p:txBody>
      </p:sp>
      <p:sp>
        <p:nvSpPr>
          <p:cNvPr id="394" name="Google Shape;394;p42"/>
          <p:cNvSpPr txBox="1">
            <a:spLocks noGrp="1"/>
          </p:cNvSpPr>
          <p:nvPr>
            <p:ph type="body" idx="1"/>
          </p:nvPr>
        </p:nvSpPr>
        <p:spPr>
          <a:xfrm>
            <a:off x="311700" y="1025275"/>
            <a:ext cx="3903300" cy="3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tx1"/>
                </a:solidFill>
              </a:rPr>
              <a:t>Inventory</a:t>
            </a:r>
            <a:endParaRPr sz="2000" dirty="0">
              <a:solidFill>
                <a:schemeClr val="tx1"/>
              </a:solidFill>
            </a:endParaRPr>
          </a:p>
          <a:p>
            <a:pPr marL="457200" lvl="0" indent="-334327" algn="l" rtl="0">
              <a:spcBef>
                <a:spcPts val="1200"/>
              </a:spcBef>
              <a:spcAft>
                <a:spcPts val="0"/>
              </a:spcAft>
              <a:buSzPct val="100000"/>
              <a:buChar char="●"/>
            </a:pPr>
            <a:r>
              <a:rPr lang="en" sz="2000" dirty="0">
                <a:solidFill>
                  <a:schemeClr val="tx1"/>
                </a:solidFill>
              </a:rPr>
              <a:t>Valuable - 		Yes </a:t>
            </a:r>
            <a:endParaRPr sz="2000" dirty="0">
              <a:solidFill>
                <a:schemeClr val="tx1"/>
              </a:solidFill>
            </a:endParaRPr>
          </a:p>
          <a:p>
            <a:pPr marL="457200" lvl="0" indent="-334327" algn="l" rtl="0">
              <a:spcBef>
                <a:spcPts val="0"/>
              </a:spcBef>
              <a:spcAft>
                <a:spcPts val="0"/>
              </a:spcAft>
              <a:buSzPct val="100000"/>
              <a:buChar char="●"/>
            </a:pPr>
            <a:r>
              <a:rPr lang="en" sz="2000" dirty="0">
                <a:solidFill>
                  <a:schemeClr val="tx1"/>
                </a:solidFill>
              </a:rPr>
              <a:t>Rare - 		No</a:t>
            </a:r>
            <a:endParaRPr sz="2000" dirty="0">
              <a:solidFill>
                <a:schemeClr val="tx1"/>
              </a:solidFill>
            </a:endParaRPr>
          </a:p>
          <a:p>
            <a:pPr marL="457200" lvl="0" indent="-334327" algn="l" rtl="0">
              <a:spcBef>
                <a:spcPts val="0"/>
              </a:spcBef>
              <a:spcAft>
                <a:spcPts val="0"/>
              </a:spcAft>
              <a:buSzPct val="100000"/>
              <a:buChar char="●"/>
            </a:pPr>
            <a:r>
              <a:rPr lang="en" sz="2000" dirty="0">
                <a:solidFill>
                  <a:schemeClr val="tx1"/>
                </a:solidFill>
              </a:rPr>
              <a:t>Inimitable - 		No</a:t>
            </a:r>
            <a:endParaRPr sz="2000" dirty="0">
              <a:solidFill>
                <a:schemeClr val="tx1"/>
              </a:solidFill>
            </a:endParaRPr>
          </a:p>
          <a:p>
            <a:pPr marL="457200" lvl="0" indent="-334327" algn="l" rtl="0">
              <a:spcBef>
                <a:spcPts val="0"/>
              </a:spcBef>
              <a:spcAft>
                <a:spcPts val="0"/>
              </a:spcAft>
              <a:buSzPct val="100000"/>
              <a:buChar char="●"/>
            </a:pPr>
            <a:r>
              <a:rPr lang="en" sz="2000" dirty="0">
                <a:solidFill>
                  <a:schemeClr val="tx1"/>
                </a:solidFill>
              </a:rPr>
              <a:t>Nonsubstitutable - 	No</a:t>
            </a:r>
            <a:endParaRPr sz="2000" dirty="0">
              <a:solidFill>
                <a:schemeClr val="tx1"/>
              </a:solidFill>
            </a:endParaRPr>
          </a:p>
          <a:p>
            <a:pPr marL="457200" lvl="0" indent="-334327" algn="l" rtl="0">
              <a:spcBef>
                <a:spcPts val="1200"/>
              </a:spcBef>
              <a:spcAft>
                <a:spcPts val="0"/>
              </a:spcAft>
              <a:buSzPct val="100000"/>
              <a:buChar char="●"/>
            </a:pPr>
            <a:r>
              <a:rPr lang="en" sz="2000" dirty="0">
                <a:solidFill>
                  <a:schemeClr val="tx1"/>
                </a:solidFill>
              </a:rPr>
              <a:t>Result: </a:t>
            </a:r>
            <a:r>
              <a:rPr lang="en" sz="2000" b="1" dirty="0">
                <a:solidFill>
                  <a:schemeClr val="tx1"/>
                </a:solidFill>
              </a:rPr>
              <a:t>Competitive Parity</a:t>
            </a:r>
            <a:endParaRPr sz="2000" b="1" dirty="0">
              <a:solidFill>
                <a:schemeClr val="tx1"/>
              </a:solidFill>
            </a:endParaRPr>
          </a:p>
          <a:p>
            <a:pPr marL="457200" lvl="0" indent="-334327" algn="l" rtl="0">
              <a:spcBef>
                <a:spcPts val="1200"/>
              </a:spcBef>
              <a:spcAft>
                <a:spcPts val="0"/>
              </a:spcAft>
              <a:buSzPct val="100000"/>
              <a:buChar char="●"/>
            </a:pPr>
            <a:r>
              <a:rPr lang="en" sz="2000" b="1" dirty="0">
                <a:solidFill>
                  <a:schemeClr val="tx1"/>
                </a:solidFill>
              </a:rPr>
              <a:t>Issue:</a:t>
            </a:r>
            <a:r>
              <a:rPr lang="en" sz="2000" dirty="0">
                <a:solidFill>
                  <a:schemeClr val="tx1"/>
                </a:solidFill>
              </a:rPr>
              <a:t> We are seeing record back stock in inventory (failing supply chain)</a:t>
            </a:r>
            <a:endParaRPr sz="2000" dirty="0">
              <a:solidFill>
                <a:schemeClr val="tx1"/>
              </a:solidFill>
            </a:endParaRPr>
          </a:p>
        </p:txBody>
      </p:sp>
      <p:sp>
        <p:nvSpPr>
          <p:cNvPr id="395" name="Google Shape;39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396" name="Google Shape;396;p42"/>
          <p:cNvSpPr txBox="1">
            <a:spLocks noGrp="1"/>
          </p:cNvSpPr>
          <p:nvPr>
            <p:ph type="body" idx="1"/>
          </p:nvPr>
        </p:nvSpPr>
        <p:spPr>
          <a:xfrm>
            <a:off x="4929000" y="771475"/>
            <a:ext cx="3903300" cy="375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a:solidFill>
                  <a:schemeClr val="tx1"/>
                </a:solidFill>
              </a:rPr>
              <a:t>Brick &amp; Mortar Locations</a:t>
            </a:r>
            <a:endParaRPr sz="2000" dirty="0">
              <a:solidFill>
                <a:schemeClr val="tx1"/>
              </a:solidFill>
            </a:endParaRPr>
          </a:p>
          <a:p>
            <a:pPr lvl="0" indent="-334327">
              <a:spcBef>
                <a:spcPts val="1200"/>
              </a:spcBef>
              <a:buSzPct val="100000"/>
            </a:pPr>
            <a:r>
              <a:rPr lang="es-ES" sz="2000" dirty="0">
                <a:solidFill>
                  <a:schemeClr val="tx1"/>
                </a:solidFill>
              </a:rPr>
              <a:t>Valuable - 		Yes </a:t>
            </a:r>
          </a:p>
          <a:p>
            <a:pPr lvl="0" indent="-334327">
              <a:buSzPct val="100000"/>
            </a:pPr>
            <a:r>
              <a:rPr lang="es-ES" sz="2000" dirty="0">
                <a:solidFill>
                  <a:schemeClr val="tx1"/>
                </a:solidFill>
              </a:rPr>
              <a:t>Rare - 		Yes</a:t>
            </a:r>
          </a:p>
          <a:p>
            <a:pPr lvl="0" indent="-334327">
              <a:buSzPct val="100000"/>
            </a:pPr>
            <a:r>
              <a:rPr lang="es-ES" sz="2000" dirty="0">
                <a:solidFill>
                  <a:schemeClr val="tx1"/>
                </a:solidFill>
              </a:rPr>
              <a:t>Inimitable - 		Yes</a:t>
            </a:r>
          </a:p>
          <a:p>
            <a:pPr lvl="0" indent="-334327">
              <a:buSzPct val="100000"/>
            </a:pPr>
            <a:r>
              <a:rPr lang="es-ES" sz="2000" dirty="0" err="1">
                <a:solidFill>
                  <a:schemeClr val="tx1"/>
                </a:solidFill>
              </a:rPr>
              <a:t>Nonsubstitutable</a:t>
            </a:r>
            <a:r>
              <a:rPr lang="es-ES" sz="2000" dirty="0">
                <a:solidFill>
                  <a:schemeClr val="tx1"/>
                </a:solidFill>
              </a:rPr>
              <a:t> - 	No</a:t>
            </a:r>
            <a:endParaRPr sz="2000" dirty="0">
              <a:solidFill>
                <a:schemeClr val="tx1"/>
              </a:solidFill>
            </a:endParaRPr>
          </a:p>
          <a:p>
            <a:pPr marL="457200" lvl="0" indent="-333375" algn="l" rtl="0">
              <a:spcBef>
                <a:spcPts val="1200"/>
              </a:spcBef>
              <a:spcAft>
                <a:spcPts val="0"/>
              </a:spcAft>
              <a:buSzPts val="1650"/>
              <a:buChar char="●"/>
            </a:pPr>
            <a:r>
              <a:rPr lang="en" sz="2000" dirty="0">
                <a:solidFill>
                  <a:schemeClr val="tx1"/>
                </a:solidFill>
              </a:rPr>
              <a:t>Result: </a:t>
            </a:r>
            <a:r>
              <a:rPr lang="en" sz="2000" b="1" dirty="0">
                <a:solidFill>
                  <a:schemeClr val="tx1"/>
                </a:solidFill>
              </a:rPr>
              <a:t>Non-Sustainable Advantage</a:t>
            </a:r>
            <a:endParaRPr sz="2000" dirty="0">
              <a:solidFill>
                <a:schemeClr val="tx1"/>
              </a:solidFill>
            </a:endParaRPr>
          </a:p>
          <a:p>
            <a:pPr marL="0" lvl="0" indent="0" algn="l" rtl="0">
              <a:spcBef>
                <a:spcPts val="1200"/>
              </a:spcBef>
              <a:spcAft>
                <a:spcPts val="1200"/>
              </a:spcAft>
              <a:buNone/>
            </a:pPr>
            <a:endParaRPr sz="2000" dirty="0">
              <a:solidFill>
                <a:schemeClr val="tx1"/>
              </a:solidFill>
            </a:endParaRPr>
          </a:p>
        </p:txBody>
      </p:sp>
      <p:sp>
        <p:nvSpPr>
          <p:cNvPr id="397" name="Google Shape;397;p42"/>
          <p:cNvSpPr txBox="1"/>
          <p:nvPr/>
        </p:nvSpPr>
        <p:spPr>
          <a:xfrm>
            <a:off x="0" y="4811809"/>
            <a:ext cx="7447829"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t>Source: https://www.thestreet.com/investing/kohls-target-walmart-nordstrom-macys-overstock-inventory</a:t>
            </a:r>
            <a:endParaRPr sz="1000" i="1"/>
          </a:p>
        </p:txBody>
      </p:sp>
      <p:pic>
        <p:nvPicPr>
          <p:cNvPr id="398" name="Google Shape;398;p42"/>
          <p:cNvPicPr preferRelativeResize="0"/>
          <p:nvPr/>
        </p:nvPicPr>
        <p:blipFill>
          <a:blip r:embed="rId3">
            <a:alphaModFix/>
          </a:blip>
          <a:stretch>
            <a:fillRect/>
          </a:stretch>
        </p:blipFill>
        <p:spPr>
          <a:xfrm>
            <a:off x="445326" y="3224893"/>
            <a:ext cx="8520600" cy="1544467"/>
          </a:xfrm>
          <a:prstGeom prst="rect">
            <a:avLst/>
          </a:prstGeom>
          <a:noFill/>
          <a:ln>
            <a:noFill/>
          </a:ln>
        </p:spPr>
      </p:pic>
      <p:sp>
        <p:nvSpPr>
          <p:cNvPr id="399" name="Google Shape;399;p42"/>
          <p:cNvSpPr/>
          <p:nvPr/>
        </p:nvSpPr>
        <p:spPr>
          <a:xfrm>
            <a:off x="5677654" y="4397662"/>
            <a:ext cx="347590" cy="339042"/>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42"/>
          <p:cNvPicPr preferRelativeResize="0"/>
          <p:nvPr/>
        </p:nvPicPr>
        <p:blipFill>
          <a:blip r:embed="rId4">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3235977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Effect transition="in" filter="fade">
                                      <p:cBhvr>
                                        <p:cTn id="7" dur="500"/>
                                        <p:tgtEl>
                                          <p:spTgt spid="39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4">
                                            <p:txEl>
                                              <p:pRg st="1" end="1"/>
                                            </p:txEl>
                                          </p:spTgt>
                                        </p:tgtEl>
                                        <p:attrNameLst>
                                          <p:attrName>style.visibility</p:attrName>
                                        </p:attrNameLst>
                                      </p:cBhvr>
                                      <p:to>
                                        <p:strVal val="visible"/>
                                      </p:to>
                                    </p:set>
                                    <p:animEffect transition="in" filter="fade">
                                      <p:cBhvr>
                                        <p:cTn id="10" dur="500"/>
                                        <p:tgtEl>
                                          <p:spTgt spid="39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94">
                                            <p:txEl>
                                              <p:pRg st="2" end="2"/>
                                            </p:txEl>
                                          </p:spTgt>
                                        </p:tgtEl>
                                        <p:attrNameLst>
                                          <p:attrName>style.visibility</p:attrName>
                                        </p:attrNameLst>
                                      </p:cBhvr>
                                      <p:to>
                                        <p:strVal val="visible"/>
                                      </p:to>
                                    </p:set>
                                    <p:animEffect transition="in" filter="fade">
                                      <p:cBhvr>
                                        <p:cTn id="13" dur="500"/>
                                        <p:tgtEl>
                                          <p:spTgt spid="39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94">
                                            <p:txEl>
                                              <p:pRg st="3" end="3"/>
                                            </p:txEl>
                                          </p:spTgt>
                                        </p:tgtEl>
                                        <p:attrNameLst>
                                          <p:attrName>style.visibility</p:attrName>
                                        </p:attrNameLst>
                                      </p:cBhvr>
                                      <p:to>
                                        <p:strVal val="visible"/>
                                      </p:to>
                                    </p:set>
                                    <p:animEffect transition="in" filter="fade">
                                      <p:cBhvr>
                                        <p:cTn id="16" dur="500"/>
                                        <p:tgtEl>
                                          <p:spTgt spid="39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94">
                                            <p:txEl>
                                              <p:pRg st="4" end="4"/>
                                            </p:txEl>
                                          </p:spTgt>
                                        </p:tgtEl>
                                        <p:attrNameLst>
                                          <p:attrName>style.visibility</p:attrName>
                                        </p:attrNameLst>
                                      </p:cBhvr>
                                      <p:to>
                                        <p:strVal val="visible"/>
                                      </p:to>
                                    </p:set>
                                    <p:animEffect transition="in" filter="fade">
                                      <p:cBhvr>
                                        <p:cTn id="19" dur="500"/>
                                        <p:tgtEl>
                                          <p:spTgt spid="39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4">
                                            <p:txEl>
                                              <p:pRg st="5" end="5"/>
                                            </p:txEl>
                                          </p:spTgt>
                                        </p:tgtEl>
                                        <p:attrNameLst>
                                          <p:attrName>style.visibility</p:attrName>
                                        </p:attrNameLst>
                                      </p:cBhvr>
                                      <p:to>
                                        <p:strVal val="visible"/>
                                      </p:to>
                                    </p:set>
                                    <p:animEffect transition="in" filter="fade">
                                      <p:cBhvr>
                                        <p:cTn id="24" dur="500"/>
                                        <p:tgtEl>
                                          <p:spTgt spid="39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4">
                                            <p:txEl>
                                              <p:pRg st="6" end="6"/>
                                            </p:txEl>
                                          </p:spTgt>
                                        </p:tgtEl>
                                        <p:attrNameLst>
                                          <p:attrName>style.visibility</p:attrName>
                                        </p:attrNameLst>
                                      </p:cBhvr>
                                      <p:to>
                                        <p:strVal val="visible"/>
                                      </p:to>
                                    </p:set>
                                    <p:animEffect transition="in" filter="fade">
                                      <p:cBhvr>
                                        <p:cTn id="29" dur="500"/>
                                        <p:tgtEl>
                                          <p:spTgt spid="39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6">
                                            <p:txEl>
                                              <p:pRg st="0" end="0"/>
                                            </p:txEl>
                                          </p:spTgt>
                                        </p:tgtEl>
                                        <p:attrNameLst>
                                          <p:attrName>style.visibility</p:attrName>
                                        </p:attrNameLst>
                                      </p:cBhvr>
                                      <p:to>
                                        <p:strVal val="visible"/>
                                      </p:to>
                                    </p:set>
                                    <p:animEffect transition="in" filter="fade">
                                      <p:cBhvr>
                                        <p:cTn id="34" dur="500"/>
                                        <p:tgtEl>
                                          <p:spTgt spid="396">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6">
                                            <p:txEl>
                                              <p:pRg st="1" end="1"/>
                                            </p:txEl>
                                          </p:spTgt>
                                        </p:tgtEl>
                                        <p:attrNameLst>
                                          <p:attrName>style.visibility</p:attrName>
                                        </p:attrNameLst>
                                      </p:cBhvr>
                                      <p:to>
                                        <p:strVal val="visible"/>
                                      </p:to>
                                    </p:set>
                                    <p:animEffect transition="in" filter="fade">
                                      <p:cBhvr>
                                        <p:cTn id="39" dur="500"/>
                                        <p:tgtEl>
                                          <p:spTgt spid="396">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96">
                                            <p:txEl>
                                              <p:pRg st="2" end="2"/>
                                            </p:txEl>
                                          </p:spTgt>
                                        </p:tgtEl>
                                        <p:attrNameLst>
                                          <p:attrName>style.visibility</p:attrName>
                                        </p:attrNameLst>
                                      </p:cBhvr>
                                      <p:to>
                                        <p:strVal val="visible"/>
                                      </p:to>
                                    </p:set>
                                    <p:animEffect transition="in" filter="fade">
                                      <p:cBhvr>
                                        <p:cTn id="42" dur="500"/>
                                        <p:tgtEl>
                                          <p:spTgt spid="396">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96">
                                            <p:txEl>
                                              <p:pRg st="3" end="3"/>
                                            </p:txEl>
                                          </p:spTgt>
                                        </p:tgtEl>
                                        <p:attrNameLst>
                                          <p:attrName>style.visibility</p:attrName>
                                        </p:attrNameLst>
                                      </p:cBhvr>
                                      <p:to>
                                        <p:strVal val="visible"/>
                                      </p:to>
                                    </p:set>
                                    <p:animEffect transition="in" filter="fade">
                                      <p:cBhvr>
                                        <p:cTn id="45" dur="500"/>
                                        <p:tgtEl>
                                          <p:spTgt spid="396">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96">
                                            <p:txEl>
                                              <p:pRg st="4" end="4"/>
                                            </p:txEl>
                                          </p:spTgt>
                                        </p:tgtEl>
                                        <p:attrNameLst>
                                          <p:attrName>style.visibility</p:attrName>
                                        </p:attrNameLst>
                                      </p:cBhvr>
                                      <p:to>
                                        <p:strVal val="visible"/>
                                      </p:to>
                                    </p:set>
                                    <p:animEffect transition="in" filter="fade">
                                      <p:cBhvr>
                                        <p:cTn id="48" dur="500"/>
                                        <p:tgtEl>
                                          <p:spTgt spid="396">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6">
                                            <p:txEl>
                                              <p:pRg st="5" end="5"/>
                                            </p:txEl>
                                          </p:spTgt>
                                        </p:tgtEl>
                                        <p:attrNameLst>
                                          <p:attrName>style.visibility</p:attrName>
                                        </p:attrNameLst>
                                      </p:cBhvr>
                                      <p:to>
                                        <p:strVal val="visible"/>
                                      </p:to>
                                    </p:set>
                                    <p:animEffect transition="in" filter="fade">
                                      <p:cBhvr>
                                        <p:cTn id="53" dur="500"/>
                                        <p:tgtEl>
                                          <p:spTgt spid="396">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99"/>
                                        </p:tgtEl>
                                        <p:attrNameLst>
                                          <p:attrName>style.visibility</p:attrName>
                                        </p:attrNameLst>
                                      </p:cBhvr>
                                      <p:to>
                                        <p:strVal val="visible"/>
                                      </p:to>
                                    </p:set>
                                    <p:animEffect transition="in" filter="fade">
                                      <p:cBhvr>
                                        <p:cTn id="58" dur="500"/>
                                        <p:tgtEl>
                                          <p:spTgt spid="399"/>
                                        </p:tgtEl>
                                      </p:cBhvr>
                                    </p:animEffect>
                                  </p:childTnLst>
                                </p:cTn>
                              </p:par>
                              <p:par>
                                <p:cTn id="59" presetID="10" presetClass="entr" presetSubtype="0" fill="hold" nodeType="withEffect">
                                  <p:stCondLst>
                                    <p:cond delay="0"/>
                                  </p:stCondLst>
                                  <p:childTnLst>
                                    <p:set>
                                      <p:cBhvr>
                                        <p:cTn id="60" dur="1" fill="hold">
                                          <p:stCondLst>
                                            <p:cond delay="0"/>
                                          </p:stCondLst>
                                        </p:cTn>
                                        <p:tgtEl>
                                          <p:spTgt spid="398"/>
                                        </p:tgtEl>
                                        <p:attrNameLst>
                                          <p:attrName>style.visibility</p:attrName>
                                        </p:attrNameLst>
                                      </p:cBhvr>
                                      <p:to>
                                        <p:strVal val="visible"/>
                                      </p:to>
                                    </p:set>
                                    <p:animEffect transition="in" filter="fade">
                                      <p:cBhvr>
                                        <p:cTn id="61" dur="5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4" name="Google Shape;372;p40">
            <a:extLst>
              <a:ext uri="{FF2B5EF4-FFF2-40B4-BE49-F238E27FC236}">
                <a16:creationId xmlns:a16="http://schemas.microsoft.com/office/drawing/2014/main" id="{209D616C-C111-1DA4-2BBD-5EAAF4A44187}"/>
              </a:ext>
            </a:extLst>
          </p:cNvPr>
          <p:cNvSpPr txBox="1">
            <a:spLocks/>
          </p:cNvSpPr>
          <p:nvPr/>
        </p:nvSpPr>
        <p:spPr>
          <a:xfrm>
            <a:off x="4514850" y="561927"/>
            <a:ext cx="4506308" cy="4271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sz="2000" b="1" dirty="0">
                <a:solidFill>
                  <a:schemeClr val="tx1"/>
                </a:solidFill>
              </a:rPr>
              <a:t>Opportunities &amp; Threats</a:t>
            </a:r>
          </a:p>
          <a:p>
            <a:pPr>
              <a:spcBef>
                <a:spcPts val="1200"/>
              </a:spcBef>
            </a:pPr>
            <a:r>
              <a:rPr lang="en-US" sz="2000" dirty="0">
                <a:solidFill>
                  <a:schemeClr val="tx1"/>
                </a:solidFill>
              </a:rPr>
              <a:t>Opportunities</a:t>
            </a:r>
          </a:p>
          <a:p>
            <a:pPr lvl="1"/>
            <a:r>
              <a:rPr lang="en-US" sz="2000" dirty="0">
                <a:solidFill>
                  <a:schemeClr val="tx1"/>
                </a:solidFill>
              </a:rPr>
              <a:t>New Brand Partnerships</a:t>
            </a:r>
          </a:p>
          <a:p>
            <a:pPr lvl="1"/>
            <a:r>
              <a:rPr lang="en-US" sz="2000" dirty="0">
                <a:solidFill>
                  <a:schemeClr val="tx1"/>
                </a:solidFill>
              </a:rPr>
              <a:t>Global Online Expansion</a:t>
            </a:r>
          </a:p>
          <a:p>
            <a:r>
              <a:rPr lang="en-US" sz="2000" dirty="0">
                <a:solidFill>
                  <a:schemeClr val="tx1"/>
                </a:solidFill>
              </a:rPr>
              <a:t>Threats</a:t>
            </a:r>
          </a:p>
          <a:p>
            <a:pPr lvl="1"/>
            <a:r>
              <a:rPr lang="en-US" sz="2000" dirty="0">
                <a:solidFill>
                  <a:schemeClr val="tx1"/>
                </a:solidFill>
              </a:rPr>
              <a:t>Death of America’s Shopping Mall</a:t>
            </a:r>
          </a:p>
          <a:p>
            <a:pPr lvl="1"/>
            <a:r>
              <a:rPr lang="en-US" sz="2000" dirty="0">
                <a:solidFill>
                  <a:schemeClr val="tx1"/>
                </a:solidFill>
              </a:rPr>
              <a:t>Strong Traditional Competitors</a:t>
            </a:r>
          </a:p>
          <a:p>
            <a:pPr lvl="1"/>
            <a:r>
              <a:rPr lang="en-US" sz="2000" dirty="0">
                <a:solidFill>
                  <a:schemeClr val="tx1"/>
                </a:solidFill>
              </a:rPr>
              <a:t>Online Competitors</a:t>
            </a:r>
          </a:p>
          <a:p>
            <a:pPr lvl="1"/>
            <a:r>
              <a:rPr lang="en-US" sz="2000" dirty="0">
                <a:solidFill>
                  <a:schemeClr val="tx1"/>
                </a:solidFill>
              </a:rPr>
              <a:t>Recession</a:t>
            </a:r>
          </a:p>
          <a:p>
            <a:pPr marL="0" indent="0">
              <a:spcBef>
                <a:spcPts val="1200"/>
              </a:spcBef>
              <a:spcAft>
                <a:spcPts val="1200"/>
              </a:spcAft>
              <a:buFont typeface="Arial"/>
              <a:buNone/>
            </a:pPr>
            <a:endParaRPr lang="en-US" sz="2000" dirty="0">
              <a:solidFill>
                <a:schemeClr val="tx1"/>
              </a:solidFill>
            </a:endParaRPr>
          </a:p>
        </p:txBody>
      </p:sp>
      <p:sp>
        <p:nvSpPr>
          <p:cNvPr id="369" name="Google Shape;369;p40"/>
          <p:cNvSpPr txBox="1">
            <a:spLocks noGrp="1"/>
          </p:cNvSpPr>
          <p:nvPr>
            <p:ph type="title"/>
          </p:nvPr>
        </p:nvSpPr>
        <p:spPr>
          <a:xfrm>
            <a:off x="311700" y="7763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SWOT Analysis</a:t>
            </a:r>
            <a:endParaRPr dirty="0"/>
          </a:p>
        </p:txBody>
      </p:sp>
      <p:sp>
        <p:nvSpPr>
          <p:cNvPr id="370" name="Google Shape;370;p40"/>
          <p:cNvSpPr txBox="1">
            <a:spLocks noGrp="1"/>
          </p:cNvSpPr>
          <p:nvPr>
            <p:ph type="body" idx="1"/>
          </p:nvPr>
        </p:nvSpPr>
        <p:spPr>
          <a:xfrm>
            <a:off x="311699" y="572812"/>
            <a:ext cx="4525303" cy="3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tx1"/>
                </a:solidFill>
              </a:rPr>
              <a:t>Strengths &amp; Weaknesses</a:t>
            </a:r>
            <a:endParaRPr sz="2000" b="1" dirty="0">
              <a:solidFill>
                <a:schemeClr val="tx1"/>
              </a:solidFill>
            </a:endParaRPr>
          </a:p>
          <a:p>
            <a:pPr marL="457200" lvl="0" indent="-342900" algn="l" rtl="0">
              <a:spcBef>
                <a:spcPts val="1200"/>
              </a:spcBef>
              <a:spcAft>
                <a:spcPts val="0"/>
              </a:spcAft>
              <a:buSzPts val="1800"/>
              <a:buChar char="●"/>
            </a:pPr>
            <a:r>
              <a:rPr lang="en" sz="2000" dirty="0">
                <a:solidFill>
                  <a:schemeClr val="tx1"/>
                </a:solidFill>
              </a:rPr>
              <a:t>Strengths</a:t>
            </a:r>
            <a:endParaRPr sz="2000" dirty="0">
              <a:solidFill>
                <a:schemeClr val="tx1"/>
              </a:solidFill>
            </a:endParaRPr>
          </a:p>
          <a:p>
            <a:pPr marL="914400" lvl="1" indent="-317500" algn="l" rtl="0">
              <a:spcBef>
                <a:spcPts val="0"/>
              </a:spcBef>
              <a:spcAft>
                <a:spcPts val="0"/>
              </a:spcAft>
              <a:buSzPts val="1400"/>
              <a:buChar char="○"/>
            </a:pPr>
            <a:r>
              <a:rPr lang="en" sz="2000" dirty="0">
                <a:solidFill>
                  <a:schemeClr val="tx1"/>
                </a:solidFill>
              </a:rPr>
              <a:t>Brand Recognition</a:t>
            </a:r>
            <a:endParaRPr sz="2000" dirty="0">
              <a:solidFill>
                <a:schemeClr val="tx1"/>
              </a:solidFill>
            </a:endParaRPr>
          </a:p>
          <a:p>
            <a:pPr marL="914400" lvl="1" indent="-317500" algn="l" rtl="0">
              <a:spcBef>
                <a:spcPts val="0"/>
              </a:spcBef>
              <a:spcAft>
                <a:spcPts val="0"/>
              </a:spcAft>
              <a:buSzPts val="1400"/>
              <a:buChar char="○"/>
            </a:pPr>
            <a:r>
              <a:rPr lang="en-US" sz="2000" dirty="0">
                <a:solidFill>
                  <a:schemeClr val="tx1"/>
                </a:solidFill>
              </a:rPr>
              <a:t>Large B&amp;M Footprint</a:t>
            </a:r>
            <a:endParaRPr sz="2000" dirty="0">
              <a:solidFill>
                <a:schemeClr val="tx1"/>
              </a:solidFill>
            </a:endParaRPr>
          </a:p>
          <a:p>
            <a:pPr marL="914400" lvl="1" indent="-317500" algn="l" rtl="0">
              <a:spcBef>
                <a:spcPts val="0"/>
              </a:spcBef>
              <a:spcAft>
                <a:spcPts val="0"/>
              </a:spcAft>
              <a:buSzPts val="1400"/>
              <a:buChar char="○"/>
            </a:pPr>
            <a:r>
              <a:rPr lang="en" sz="2000" dirty="0">
                <a:solidFill>
                  <a:schemeClr val="tx1"/>
                </a:solidFill>
              </a:rPr>
              <a:t>Powerful Financial Position</a:t>
            </a:r>
            <a:endParaRPr sz="2000" dirty="0">
              <a:solidFill>
                <a:schemeClr val="tx1"/>
              </a:solidFill>
            </a:endParaRPr>
          </a:p>
          <a:p>
            <a:pPr marL="457200" lvl="0" indent="-342900" algn="l" rtl="0">
              <a:spcBef>
                <a:spcPts val="0"/>
              </a:spcBef>
              <a:spcAft>
                <a:spcPts val="0"/>
              </a:spcAft>
              <a:buSzPts val="1800"/>
              <a:buChar char="●"/>
            </a:pPr>
            <a:r>
              <a:rPr lang="en" sz="2000" dirty="0">
                <a:solidFill>
                  <a:schemeClr val="tx1"/>
                </a:solidFill>
              </a:rPr>
              <a:t>Weaknesses</a:t>
            </a:r>
            <a:endParaRPr sz="2000" dirty="0">
              <a:solidFill>
                <a:schemeClr val="tx1"/>
              </a:solidFill>
            </a:endParaRPr>
          </a:p>
          <a:p>
            <a:pPr marL="914400" lvl="1" indent="-317500" algn="l" rtl="0">
              <a:spcBef>
                <a:spcPts val="0"/>
              </a:spcBef>
              <a:spcAft>
                <a:spcPts val="0"/>
              </a:spcAft>
              <a:buSzPts val="1400"/>
              <a:buChar char="○"/>
            </a:pPr>
            <a:r>
              <a:rPr lang="en" sz="2000" dirty="0">
                <a:solidFill>
                  <a:schemeClr val="tx1"/>
                </a:solidFill>
              </a:rPr>
              <a:t>Promotion / Online Presence</a:t>
            </a:r>
            <a:endParaRPr sz="2000" dirty="0">
              <a:solidFill>
                <a:schemeClr val="tx1"/>
              </a:solidFill>
            </a:endParaRPr>
          </a:p>
          <a:p>
            <a:pPr marL="914400" lvl="1" indent="-317500" algn="l" rtl="0">
              <a:spcBef>
                <a:spcPts val="0"/>
              </a:spcBef>
              <a:spcAft>
                <a:spcPts val="0"/>
              </a:spcAft>
              <a:buSzPts val="1400"/>
              <a:buChar char="○"/>
            </a:pPr>
            <a:r>
              <a:rPr lang="en" sz="2000" dirty="0">
                <a:solidFill>
                  <a:schemeClr val="tx1"/>
                </a:solidFill>
              </a:rPr>
              <a:t>Declining Quality of Service</a:t>
            </a:r>
            <a:endParaRPr sz="2000" dirty="0">
              <a:solidFill>
                <a:schemeClr val="tx1"/>
              </a:solidFill>
            </a:endParaRPr>
          </a:p>
          <a:p>
            <a:pPr marL="914400" lvl="1" indent="-317500" algn="l" rtl="0">
              <a:spcBef>
                <a:spcPts val="0"/>
              </a:spcBef>
              <a:spcAft>
                <a:spcPts val="0"/>
              </a:spcAft>
              <a:buSzPts val="1400"/>
              <a:buChar char="○"/>
            </a:pPr>
            <a:r>
              <a:rPr lang="en" sz="2000" dirty="0">
                <a:solidFill>
                  <a:schemeClr val="tx1"/>
                </a:solidFill>
              </a:rPr>
              <a:t>Failed International B&amp;M Expansion</a:t>
            </a:r>
            <a:endParaRPr sz="2000" dirty="0">
              <a:solidFill>
                <a:schemeClr val="tx1"/>
              </a:solidFill>
            </a:endParaRPr>
          </a:p>
        </p:txBody>
      </p:sp>
      <p:sp>
        <p:nvSpPr>
          <p:cNvPr id="371" name="Google Shape;37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379" name="Google Shape;379;p40"/>
          <p:cNvSpPr txBox="1"/>
          <p:nvPr/>
        </p:nvSpPr>
        <p:spPr>
          <a:xfrm>
            <a:off x="100250" y="4541125"/>
            <a:ext cx="39456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i="1"/>
              <a:t>Source: shorturl.at/ASUZ5</a:t>
            </a:r>
            <a:endParaRPr sz="1000" i="1">
              <a:solidFill>
                <a:schemeClr val="dk1"/>
              </a:solidFill>
            </a:endParaRPr>
          </a:p>
          <a:p>
            <a:pPr marL="0" lvl="0" indent="0" algn="l" rtl="0">
              <a:lnSpc>
                <a:spcPct val="115000"/>
              </a:lnSpc>
              <a:spcBef>
                <a:spcPts val="0"/>
              </a:spcBef>
              <a:spcAft>
                <a:spcPts val="0"/>
              </a:spcAft>
              <a:buNone/>
            </a:pPr>
            <a:r>
              <a:rPr lang="en" sz="1000" i="1">
                <a:solidFill>
                  <a:schemeClr val="dk1"/>
                </a:solidFill>
              </a:rPr>
              <a:t>Source: shorturl.at/GJNQU</a:t>
            </a:r>
            <a:endParaRPr sz="1000" i="1"/>
          </a:p>
        </p:txBody>
      </p:sp>
      <p:pic>
        <p:nvPicPr>
          <p:cNvPr id="380" name="Google Shape;380;p40"/>
          <p:cNvPicPr preferRelativeResize="0"/>
          <p:nvPr/>
        </p:nvPicPr>
        <p:blipFill>
          <a:blip r:embed="rId3">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4010280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xEl>
                                              <p:pRg st="1" end="1"/>
                                            </p:txEl>
                                          </p:spTgt>
                                        </p:tgtEl>
                                        <p:attrNameLst>
                                          <p:attrName>style.visibility</p:attrName>
                                        </p:attrNameLst>
                                      </p:cBhvr>
                                      <p:to>
                                        <p:strVal val="visible"/>
                                      </p:to>
                                    </p:set>
                                    <p:animEffect transition="in" filter="fade">
                                      <p:cBhvr>
                                        <p:cTn id="7" dur="500"/>
                                        <p:tgtEl>
                                          <p:spTgt spid="37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0">
                                            <p:txEl>
                                              <p:pRg st="2" end="2"/>
                                            </p:txEl>
                                          </p:spTgt>
                                        </p:tgtEl>
                                        <p:attrNameLst>
                                          <p:attrName>style.visibility</p:attrName>
                                        </p:attrNameLst>
                                      </p:cBhvr>
                                      <p:to>
                                        <p:strVal val="visible"/>
                                      </p:to>
                                    </p:set>
                                    <p:animEffect transition="in" filter="fade">
                                      <p:cBhvr>
                                        <p:cTn id="10" dur="500"/>
                                        <p:tgtEl>
                                          <p:spTgt spid="37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70">
                                            <p:txEl>
                                              <p:pRg st="3" end="3"/>
                                            </p:txEl>
                                          </p:spTgt>
                                        </p:tgtEl>
                                        <p:attrNameLst>
                                          <p:attrName>style.visibility</p:attrName>
                                        </p:attrNameLst>
                                      </p:cBhvr>
                                      <p:to>
                                        <p:strVal val="visible"/>
                                      </p:to>
                                    </p:set>
                                    <p:animEffect transition="in" filter="fade">
                                      <p:cBhvr>
                                        <p:cTn id="13" dur="500"/>
                                        <p:tgtEl>
                                          <p:spTgt spid="370">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70">
                                            <p:txEl>
                                              <p:pRg st="4" end="4"/>
                                            </p:txEl>
                                          </p:spTgt>
                                        </p:tgtEl>
                                        <p:attrNameLst>
                                          <p:attrName>style.visibility</p:attrName>
                                        </p:attrNameLst>
                                      </p:cBhvr>
                                      <p:to>
                                        <p:strVal val="visible"/>
                                      </p:to>
                                    </p:set>
                                    <p:animEffect transition="in" filter="fade">
                                      <p:cBhvr>
                                        <p:cTn id="16" dur="500"/>
                                        <p:tgtEl>
                                          <p:spTgt spid="370">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0">
                                            <p:txEl>
                                              <p:pRg st="5" end="5"/>
                                            </p:txEl>
                                          </p:spTgt>
                                        </p:tgtEl>
                                        <p:attrNameLst>
                                          <p:attrName>style.visibility</p:attrName>
                                        </p:attrNameLst>
                                      </p:cBhvr>
                                      <p:to>
                                        <p:strVal val="visible"/>
                                      </p:to>
                                    </p:set>
                                    <p:animEffect transition="in" filter="fade">
                                      <p:cBhvr>
                                        <p:cTn id="21" dur="500"/>
                                        <p:tgtEl>
                                          <p:spTgt spid="370">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70">
                                            <p:txEl>
                                              <p:pRg st="6" end="6"/>
                                            </p:txEl>
                                          </p:spTgt>
                                        </p:tgtEl>
                                        <p:attrNameLst>
                                          <p:attrName>style.visibility</p:attrName>
                                        </p:attrNameLst>
                                      </p:cBhvr>
                                      <p:to>
                                        <p:strVal val="visible"/>
                                      </p:to>
                                    </p:set>
                                    <p:animEffect transition="in" filter="fade">
                                      <p:cBhvr>
                                        <p:cTn id="24" dur="500"/>
                                        <p:tgtEl>
                                          <p:spTgt spid="370">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70">
                                            <p:txEl>
                                              <p:pRg st="7" end="7"/>
                                            </p:txEl>
                                          </p:spTgt>
                                        </p:tgtEl>
                                        <p:attrNameLst>
                                          <p:attrName>style.visibility</p:attrName>
                                        </p:attrNameLst>
                                      </p:cBhvr>
                                      <p:to>
                                        <p:strVal val="visible"/>
                                      </p:to>
                                    </p:set>
                                    <p:animEffect transition="in" filter="fade">
                                      <p:cBhvr>
                                        <p:cTn id="27" dur="500"/>
                                        <p:tgtEl>
                                          <p:spTgt spid="370">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70">
                                            <p:txEl>
                                              <p:pRg st="8" end="8"/>
                                            </p:txEl>
                                          </p:spTgt>
                                        </p:tgtEl>
                                        <p:attrNameLst>
                                          <p:attrName>style.visibility</p:attrName>
                                        </p:attrNameLst>
                                      </p:cBhvr>
                                      <p:to>
                                        <p:strVal val="visible"/>
                                      </p:to>
                                    </p:set>
                                    <p:animEffect transition="in" filter="fade">
                                      <p:cBhvr>
                                        <p:cTn id="30" dur="500"/>
                                        <p:tgtEl>
                                          <p:spTgt spid="370">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500"/>
                                        <p:tgtEl>
                                          <p:spTgt spid="4">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fade">
                                      <p:cBhvr>
                                        <p:cTn id="44" dur="500"/>
                                        <p:tgtEl>
                                          <p:spTgt spid="4">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500"/>
                                        <p:tgtEl>
                                          <p:spTgt spid="4">
                                            <p:txEl>
                                              <p:pRg st="6" end="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7" end="7"/>
                                            </p:txEl>
                                          </p:spTgt>
                                        </p:tgtEl>
                                        <p:attrNameLst>
                                          <p:attrName>style.visibility</p:attrName>
                                        </p:attrNameLst>
                                      </p:cBhvr>
                                      <p:to>
                                        <p:strVal val="visible"/>
                                      </p:to>
                                    </p:set>
                                    <p:animEffect transition="in" filter="fade">
                                      <p:cBhvr>
                                        <p:cTn id="53" dur="500"/>
                                        <p:tgtEl>
                                          <p:spTgt spid="4">
                                            <p:txEl>
                                              <p:pRg st="7" end="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Effect transition="in" filter="fade">
                                      <p:cBhvr>
                                        <p:cTn id="5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73;p40">
            <a:extLst>
              <a:ext uri="{FF2B5EF4-FFF2-40B4-BE49-F238E27FC236}">
                <a16:creationId xmlns:a16="http://schemas.microsoft.com/office/drawing/2014/main" id="{A0054147-CAE0-ACD8-C82A-E5577D82270D}"/>
              </a:ext>
            </a:extLst>
          </p:cNvPr>
          <p:cNvPicPr preferRelativeResize="0"/>
          <p:nvPr/>
        </p:nvPicPr>
        <p:blipFill>
          <a:blip r:embed="rId2">
            <a:alphaModFix/>
          </a:blip>
          <a:stretch>
            <a:fillRect/>
          </a:stretch>
        </p:blipFill>
        <p:spPr>
          <a:xfrm>
            <a:off x="460076" y="1123861"/>
            <a:ext cx="8207519" cy="3645492"/>
          </a:xfrm>
          <a:prstGeom prst="rect">
            <a:avLst/>
          </a:prstGeom>
          <a:noFill/>
          <a:ln>
            <a:noFill/>
          </a:ln>
        </p:spPr>
      </p:pic>
      <p:sp>
        <p:nvSpPr>
          <p:cNvPr id="2" name="Title 1">
            <a:extLst>
              <a:ext uri="{FF2B5EF4-FFF2-40B4-BE49-F238E27FC236}">
                <a16:creationId xmlns:a16="http://schemas.microsoft.com/office/drawing/2014/main" id="{C801472C-8E5A-1F99-BB74-09CCFD7A33F3}"/>
              </a:ext>
            </a:extLst>
          </p:cNvPr>
          <p:cNvSpPr>
            <a:spLocks noGrp="1"/>
          </p:cNvSpPr>
          <p:nvPr>
            <p:ph type="title"/>
          </p:nvPr>
        </p:nvSpPr>
        <p:spPr/>
        <p:txBody>
          <a:bodyPr>
            <a:normAutofit fontScale="90000"/>
          </a:bodyPr>
          <a:lstStyle/>
          <a:p>
            <a:r>
              <a:rPr lang="en-US" dirty="0"/>
              <a:t>Competitive Strength Table</a:t>
            </a:r>
          </a:p>
        </p:txBody>
      </p:sp>
      <p:sp>
        <p:nvSpPr>
          <p:cNvPr id="4" name="Slide Number Placeholder 3">
            <a:extLst>
              <a:ext uri="{FF2B5EF4-FFF2-40B4-BE49-F238E27FC236}">
                <a16:creationId xmlns:a16="http://schemas.microsoft.com/office/drawing/2014/main" id="{614D5448-7D9E-2C29-F2EE-6B87FCBD8A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6" name="Oval 5">
            <a:extLst>
              <a:ext uri="{FF2B5EF4-FFF2-40B4-BE49-F238E27FC236}">
                <a16:creationId xmlns:a16="http://schemas.microsoft.com/office/drawing/2014/main" id="{946D7CB9-F590-C678-7476-D4BDD1FD33B2}"/>
              </a:ext>
            </a:extLst>
          </p:cNvPr>
          <p:cNvSpPr/>
          <p:nvPr/>
        </p:nvSpPr>
        <p:spPr>
          <a:xfrm>
            <a:off x="2528097" y="2180722"/>
            <a:ext cx="383721" cy="351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9BDF96C-75BA-07B4-DD05-79323991DD9D}"/>
              </a:ext>
            </a:extLst>
          </p:cNvPr>
          <p:cNvSpPr/>
          <p:nvPr/>
        </p:nvSpPr>
        <p:spPr>
          <a:xfrm>
            <a:off x="2533541" y="2455588"/>
            <a:ext cx="383721" cy="35106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FC1969D-B367-168D-AD1F-FDAD4B24E611}"/>
              </a:ext>
            </a:extLst>
          </p:cNvPr>
          <p:cNvSpPr/>
          <p:nvPr/>
        </p:nvSpPr>
        <p:spPr>
          <a:xfrm>
            <a:off x="2522655" y="3620356"/>
            <a:ext cx="383721" cy="351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A748973-641B-0535-BF86-06CCA381B4F7}"/>
              </a:ext>
            </a:extLst>
          </p:cNvPr>
          <p:cNvSpPr/>
          <p:nvPr/>
        </p:nvSpPr>
        <p:spPr>
          <a:xfrm>
            <a:off x="2519933" y="3331886"/>
            <a:ext cx="383721" cy="35106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72;p30">
            <a:extLst>
              <a:ext uri="{FF2B5EF4-FFF2-40B4-BE49-F238E27FC236}">
                <a16:creationId xmlns:a16="http://schemas.microsoft.com/office/drawing/2014/main" id="{571BCA7C-36C6-9856-C434-AD98DFB8BB6B}"/>
              </a:ext>
            </a:extLst>
          </p:cNvPr>
          <p:cNvPicPr preferRelativeResize="0"/>
          <p:nvPr/>
        </p:nvPicPr>
        <p:blipFill>
          <a:blip r:embed="rId3">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1388708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Is The Macro Environment Looking?</a:t>
            </a:r>
            <a:endParaRPr/>
          </a:p>
        </p:txBody>
      </p:sp>
      <p:sp>
        <p:nvSpPr>
          <p:cNvPr id="386" name="Google Shape;386;p41"/>
          <p:cNvSpPr txBox="1">
            <a:spLocks noGrp="1"/>
          </p:cNvSpPr>
          <p:nvPr>
            <p:ph type="body" idx="1"/>
          </p:nvPr>
        </p:nvSpPr>
        <p:spPr>
          <a:xfrm>
            <a:off x="311700" y="1152475"/>
            <a:ext cx="8520600" cy="3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tx1"/>
                </a:solidFill>
              </a:rPr>
              <a:t>P - Ukraine Conflict -&gt; Cut off e-commerce presence in Russia</a:t>
            </a:r>
            <a:endParaRPr sz="2000" dirty="0">
              <a:solidFill>
                <a:schemeClr val="tx1"/>
              </a:solidFill>
            </a:endParaRPr>
          </a:p>
          <a:p>
            <a:pPr marL="0" lvl="0" indent="0" algn="l" rtl="0">
              <a:spcBef>
                <a:spcPts val="1200"/>
              </a:spcBef>
              <a:spcAft>
                <a:spcPts val="0"/>
              </a:spcAft>
              <a:buNone/>
            </a:pPr>
            <a:r>
              <a:rPr lang="en" sz="2000" dirty="0">
                <a:solidFill>
                  <a:schemeClr val="tx1"/>
                </a:solidFill>
              </a:rPr>
              <a:t>E - Inflation -&gt; Has Caused Our Cost Position To Rise Substantially</a:t>
            </a:r>
            <a:endParaRPr sz="2000" dirty="0">
              <a:solidFill>
                <a:schemeClr val="tx1"/>
              </a:solidFill>
            </a:endParaRPr>
          </a:p>
          <a:p>
            <a:pPr marL="0" lvl="0" indent="0" algn="l" rtl="0">
              <a:spcBef>
                <a:spcPts val="1200"/>
              </a:spcBef>
              <a:spcAft>
                <a:spcPts val="0"/>
              </a:spcAft>
              <a:buNone/>
            </a:pPr>
            <a:r>
              <a:rPr lang="en" sz="2000" dirty="0">
                <a:solidFill>
                  <a:schemeClr val="tx1"/>
                </a:solidFill>
              </a:rPr>
              <a:t>S - BLM Movement -&gt; Companies Becoming More Politically Vocal</a:t>
            </a:r>
            <a:endParaRPr sz="2000" dirty="0">
              <a:solidFill>
                <a:schemeClr val="tx1"/>
              </a:solidFill>
            </a:endParaRPr>
          </a:p>
          <a:p>
            <a:pPr marL="0" lvl="0" indent="0" algn="l" rtl="0">
              <a:spcBef>
                <a:spcPts val="1200"/>
              </a:spcBef>
              <a:spcAft>
                <a:spcPts val="0"/>
              </a:spcAft>
              <a:buNone/>
            </a:pPr>
            <a:r>
              <a:rPr lang="en" sz="2000" dirty="0">
                <a:solidFill>
                  <a:schemeClr val="tx1"/>
                </a:solidFill>
              </a:rPr>
              <a:t>T - E-Commerce -&gt; Social Selling</a:t>
            </a:r>
            <a:endParaRPr sz="2000" dirty="0">
              <a:solidFill>
                <a:schemeClr val="tx1"/>
              </a:solidFill>
            </a:endParaRPr>
          </a:p>
          <a:p>
            <a:pPr marL="0" lvl="0" indent="0" algn="l" rtl="0">
              <a:spcBef>
                <a:spcPts val="1200"/>
              </a:spcBef>
              <a:spcAft>
                <a:spcPts val="0"/>
              </a:spcAft>
              <a:buNone/>
            </a:pPr>
            <a:r>
              <a:rPr lang="en" sz="2000" dirty="0">
                <a:solidFill>
                  <a:schemeClr val="tx1"/>
                </a:solidFill>
              </a:rPr>
              <a:t>E - Supreme Court EPA Ruling -&gt; Changed Outlook on Net-Zero Projects</a:t>
            </a:r>
            <a:endParaRPr sz="2000" dirty="0">
              <a:solidFill>
                <a:schemeClr val="tx1"/>
              </a:solidFill>
            </a:endParaRPr>
          </a:p>
          <a:p>
            <a:pPr marL="0" lvl="0" indent="0" algn="l" rtl="0">
              <a:spcBef>
                <a:spcPts val="1200"/>
              </a:spcBef>
              <a:spcAft>
                <a:spcPts val="1200"/>
              </a:spcAft>
              <a:buNone/>
            </a:pPr>
            <a:r>
              <a:rPr lang="en" sz="2000" dirty="0">
                <a:solidFill>
                  <a:schemeClr val="tx1"/>
                </a:solidFill>
              </a:rPr>
              <a:t>L - Minimum Wage Increases -&gt; Both Warehousing &amp; B&amp;M Cost of Operations</a:t>
            </a:r>
            <a:endParaRPr sz="2000" dirty="0">
              <a:solidFill>
                <a:schemeClr val="tx1"/>
              </a:solidFill>
            </a:endParaRPr>
          </a:p>
        </p:txBody>
      </p:sp>
      <p:sp>
        <p:nvSpPr>
          <p:cNvPr id="387" name="Google Shape;38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388" name="Google Shape;388;p41"/>
          <p:cNvPicPr preferRelativeResize="0"/>
          <p:nvPr/>
        </p:nvPicPr>
        <p:blipFill>
          <a:blip r:embed="rId3">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175375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xEl>
                                              <p:pRg st="0" end="0"/>
                                            </p:txEl>
                                          </p:spTgt>
                                        </p:tgtEl>
                                        <p:attrNameLst>
                                          <p:attrName>style.visibility</p:attrName>
                                        </p:attrNameLst>
                                      </p:cBhvr>
                                      <p:to>
                                        <p:strVal val="visible"/>
                                      </p:to>
                                    </p:set>
                                    <p:animEffect transition="in" filter="fade">
                                      <p:cBhvr>
                                        <p:cTn id="7" dur="500"/>
                                        <p:tgtEl>
                                          <p:spTgt spid="3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6">
                                            <p:txEl>
                                              <p:pRg st="1" end="1"/>
                                            </p:txEl>
                                          </p:spTgt>
                                        </p:tgtEl>
                                        <p:attrNameLst>
                                          <p:attrName>style.visibility</p:attrName>
                                        </p:attrNameLst>
                                      </p:cBhvr>
                                      <p:to>
                                        <p:strVal val="visible"/>
                                      </p:to>
                                    </p:set>
                                    <p:animEffect transition="in" filter="fade">
                                      <p:cBhvr>
                                        <p:cTn id="12" dur="500"/>
                                        <p:tgtEl>
                                          <p:spTgt spid="3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6">
                                            <p:txEl>
                                              <p:pRg st="2" end="2"/>
                                            </p:txEl>
                                          </p:spTgt>
                                        </p:tgtEl>
                                        <p:attrNameLst>
                                          <p:attrName>style.visibility</p:attrName>
                                        </p:attrNameLst>
                                      </p:cBhvr>
                                      <p:to>
                                        <p:strVal val="visible"/>
                                      </p:to>
                                    </p:set>
                                    <p:animEffect transition="in" filter="fade">
                                      <p:cBhvr>
                                        <p:cTn id="17" dur="500"/>
                                        <p:tgtEl>
                                          <p:spTgt spid="3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6">
                                            <p:txEl>
                                              <p:pRg st="3" end="3"/>
                                            </p:txEl>
                                          </p:spTgt>
                                        </p:tgtEl>
                                        <p:attrNameLst>
                                          <p:attrName>style.visibility</p:attrName>
                                        </p:attrNameLst>
                                      </p:cBhvr>
                                      <p:to>
                                        <p:strVal val="visible"/>
                                      </p:to>
                                    </p:set>
                                    <p:animEffect transition="in" filter="fade">
                                      <p:cBhvr>
                                        <p:cTn id="22" dur="500"/>
                                        <p:tgtEl>
                                          <p:spTgt spid="3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6">
                                            <p:txEl>
                                              <p:pRg st="4" end="4"/>
                                            </p:txEl>
                                          </p:spTgt>
                                        </p:tgtEl>
                                        <p:attrNameLst>
                                          <p:attrName>style.visibility</p:attrName>
                                        </p:attrNameLst>
                                      </p:cBhvr>
                                      <p:to>
                                        <p:strVal val="visible"/>
                                      </p:to>
                                    </p:set>
                                    <p:animEffect transition="in" filter="fade">
                                      <p:cBhvr>
                                        <p:cTn id="27" dur="500"/>
                                        <p:tgtEl>
                                          <p:spTgt spid="3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6">
                                            <p:txEl>
                                              <p:pRg st="5" end="5"/>
                                            </p:txEl>
                                          </p:spTgt>
                                        </p:tgtEl>
                                        <p:attrNameLst>
                                          <p:attrName>style.visibility</p:attrName>
                                        </p:attrNameLst>
                                      </p:cBhvr>
                                      <p:to>
                                        <p:strVal val="visible"/>
                                      </p:to>
                                    </p:set>
                                    <p:animEffect transition="in" filter="fade">
                                      <p:cBhvr>
                                        <p:cTn id="32" dur="500"/>
                                        <p:tgtEl>
                                          <p:spTgt spid="3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What’s The Solution?</a:t>
            </a:r>
            <a:endParaRPr/>
          </a:p>
        </p:txBody>
      </p:sp>
      <p:sp>
        <p:nvSpPr>
          <p:cNvPr id="406" name="Google Shape;40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2000" b="1" dirty="0">
                <a:solidFill>
                  <a:schemeClr val="tx1"/>
                </a:solidFill>
              </a:rPr>
              <a:t>Objective:</a:t>
            </a:r>
            <a:r>
              <a:rPr lang="en" sz="2000" dirty="0">
                <a:solidFill>
                  <a:schemeClr val="tx1"/>
                </a:solidFill>
              </a:rPr>
              <a:t> Increase Utility of Our B&amp;M Locations</a:t>
            </a:r>
            <a:endParaRPr sz="2000" dirty="0">
              <a:solidFill>
                <a:schemeClr val="tx1"/>
              </a:solidFill>
            </a:endParaRPr>
          </a:p>
          <a:p>
            <a:pPr marL="914400" lvl="0" indent="-342900" algn="l" rtl="0">
              <a:lnSpc>
                <a:spcPct val="150000"/>
              </a:lnSpc>
              <a:spcBef>
                <a:spcPts val="0"/>
              </a:spcBef>
              <a:spcAft>
                <a:spcPts val="0"/>
              </a:spcAft>
              <a:buSzPts val="1800"/>
              <a:buChar char="●"/>
            </a:pPr>
            <a:r>
              <a:rPr lang="en" sz="2000" dirty="0">
                <a:solidFill>
                  <a:schemeClr val="tx1"/>
                </a:solidFill>
              </a:rPr>
              <a:t>Exclusive Partnerships w/ Online Only Brands</a:t>
            </a:r>
            <a:endParaRPr sz="2000" dirty="0">
              <a:solidFill>
                <a:schemeClr val="tx1"/>
              </a:solidFill>
            </a:endParaRPr>
          </a:p>
          <a:p>
            <a:pPr marL="1371600" lvl="1" indent="-317500" algn="l" rtl="0">
              <a:lnSpc>
                <a:spcPct val="150000"/>
              </a:lnSpc>
              <a:spcBef>
                <a:spcPts val="0"/>
              </a:spcBef>
              <a:spcAft>
                <a:spcPts val="0"/>
              </a:spcAft>
              <a:buSzPts val="1400"/>
              <a:buChar char="○"/>
            </a:pPr>
            <a:r>
              <a:rPr lang="en" sz="2000" dirty="0">
                <a:solidFill>
                  <a:schemeClr val="tx1"/>
                </a:solidFill>
              </a:rPr>
              <a:t>E.G. -&gt; GymShark</a:t>
            </a:r>
            <a:endParaRPr sz="2000" dirty="0">
              <a:solidFill>
                <a:schemeClr val="tx1"/>
              </a:solidFill>
            </a:endParaRPr>
          </a:p>
          <a:p>
            <a:pPr marL="914400" lvl="0" indent="-342900" algn="l" rtl="0">
              <a:lnSpc>
                <a:spcPct val="150000"/>
              </a:lnSpc>
              <a:spcBef>
                <a:spcPts val="0"/>
              </a:spcBef>
              <a:spcAft>
                <a:spcPts val="0"/>
              </a:spcAft>
              <a:buSzPts val="1800"/>
              <a:buChar char="●"/>
            </a:pPr>
            <a:r>
              <a:rPr lang="en" sz="2000" dirty="0">
                <a:solidFill>
                  <a:schemeClr val="tx1"/>
                </a:solidFill>
              </a:rPr>
              <a:t>Make B&amp;M Shopping More Accessible To Younger Generation</a:t>
            </a:r>
            <a:endParaRPr sz="2000" dirty="0">
              <a:solidFill>
                <a:schemeClr val="tx1"/>
              </a:solidFill>
            </a:endParaRPr>
          </a:p>
          <a:p>
            <a:pPr marL="1371600" lvl="1" indent="-317500" algn="l" rtl="0">
              <a:lnSpc>
                <a:spcPct val="150000"/>
              </a:lnSpc>
              <a:spcBef>
                <a:spcPts val="0"/>
              </a:spcBef>
              <a:spcAft>
                <a:spcPts val="0"/>
              </a:spcAft>
              <a:buSzPts val="1400"/>
              <a:buChar char="○"/>
            </a:pPr>
            <a:r>
              <a:rPr lang="en" sz="2000" dirty="0">
                <a:solidFill>
                  <a:schemeClr val="tx1"/>
                </a:solidFill>
              </a:rPr>
              <a:t>Pursue An Exclusive Buy-Now Pay-Later Partnership</a:t>
            </a:r>
            <a:endParaRPr sz="2000" dirty="0">
              <a:solidFill>
                <a:schemeClr val="tx1"/>
              </a:solidFill>
            </a:endParaRPr>
          </a:p>
          <a:p>
            <a:pPr marL="914400" lvl="0" indent="-342900" algn="l" rtl="0">
              <a:lnSpc>
                <a:spcPct val="150000"/>
              </a:lnSpc>
              <a:spcBef>
                <a:spcPts val="0"/>
              </a:spcBef>
              <a:spcAft>
                <a:spcPts val="0"/>
              </a:spcAft>
              <a:buSzPts val="1800"/>
              <a:buChar char="●"/>
            </a:pPr>
            <a:r>
              <a:rPr lang="en" sz="2000" dirty="0">
                <a:solidFill>
                  <a:schemeClr val="tx1"/>
                </a:solidFill>
              </a:rPr>
              <a:t>Partner w/ Heavy Foot-Traffic Sub-Sectors</a:t>
            </a:r>
            <a:endParaRPr sz="2000" dirty="0">
              <a:solidFill>
                <a:schemeClr val="tx1"/>
              </a:solidFill>
            </a:endParaRPr>
          </a:p>
          <a:p>
            <a:pPr marL="1371600" lvl="1" indent="-317500" algn="l" rtl="0">
              <a:lnSpc>
                <a:spcPct val="150000"/>
              </a:lnSpc>
              <a:spcBef>
                <a:spcPts val="0"/>
              </a:spcBef>
              <a:spcAft>
                <a:spcPts val="0"/>
              </a:spcAft>
              <a:buSzPts val="1400"/>
              <a:buChar char="○"/>
            </a:pPr>
            <a:r>
              <a:rPr lang="en" sz="2000" dirty="0">
                <a:solidFill>
                  <a:schemeClr val="tx1"/>
                </a:solidFill>
              </a:rPr>
              <a:t>E.G. -&gt; Toys R’ Us</a:t>
            </a:r>
            <a:endParaRPr sz="2000" dirty="0">
              <a:solidFill>
                <a:schemeClr val="tx1"/>
              </a:solidFill>
            </a:endParaRPr>
          </a:p>
        </p:txBody>
      </p:sp>
      <p:sp>
        <p:nvSpPr>
          <p:cNvPr id="407" name="Google Shape;40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408" name="Google Shape;408;p43"/>
          <p:cNvPicPr preferRelativeResize="0"/>
          <p:nvPr/>
        </p:nvPicPr>
        <p:blipFill>
          <a:blip r:embed="rId3">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375198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animEffect transition="in" filter="fade">
                                      <p:cBhvr>
                                        <p:cTn id="7" dur="500"/>
                                        <p:tgtEl>
                                          <p:spTgt spid="4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6">
                                            <p:txEl>
                                              <p:pRg st="1" end="1"/>
                                            </p:txEl>
                                          </p:spTgt>
                                        </p:tgtEl>
                                        <p:attrNameLst>
                                          <p:attrName>style.visibility</p:attrName>
                                        </p:attrNameLst>
                                      </p:cBhvr>
                                      <p:to>
                                        <p:strVal val="visible"/>
                                      </p:to>
                                    </p:set>
                                    <p:animEffect transition="in" filter="fade">
                                      <p:cBhvr>
                                        <p:cTn id="12" dur="500"/>
                                        <p:tgtEl>
                                          <p:spTgt spid="40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06">
                                            <p:txEl>
                                              <p:pRg st="2" end="2"/>
                                            </p:txEl>
                                          </p:spTgt>
                                        </p:tgtEl>
                                        <p:attrNameLst>
                                          <p:attrName>style.visibility</p:attrName>
                                        </p:attrNameLst>
                                      </p:cBhvr>
                                      <p:to>
                                        <p:strVal val="visible"/>
                                      </p:to>
                                    </p:set>
                                    <p:animEffect transition="in" filter="fade">
                                      <p:cBhvr>
                                        <p:cTn id="15" dur="500"/>
                                        <p:tgtEl>
                                          <p:spTgt spid="40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6">
                                            <p:txEl>
                                              <p:pRg st="3" end="3"/>
                                            </p:txEl>
                                          </p:spTgt>
                                        </p:tgtEl>
                                        <p:attrNameLst>
                                          <p:attrName>style.visibility</p:attrName>
                                        </p:attrNameLst>
                                      </p:cBhvr>
                                      <p:to>
                                        <p:strVal val="visible"/>
                                      </p:to>
                                    </p:set>
                                    <p:animEffect transition="in" filter="fade">
                                      <p:cBhvr>
                                        <p:cTn id="20" dur="500"/>
                                        <p:tgtEl>
                                          <p:spTgt spid="40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06">
                                            <p:txEl>
                                              <p:pRg st="4" end="4"/>
                                            </p:txEl>
                                          </p:spTgt>
                                        </p:tgtEl>
                                        <p:attrNameLst>
                                          <p:attrName>style.visibility</p:attrName>
                                        </p:attrNameLst>
                                      </p:cBhvr>
                                      <p:to>
                                        <p:strVal val="visible"/>
                                      </p:to>
                                    </p:set>
                                    <p:animEffect transition="in" filter="fade">
                                      <p:cBhvr>
                                        <p:cTn id="23" dur="500"/>
                                        <p:tgtEl>
                                          <p:spTgt spid="40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6">
                                            <p:txEl>
                                              <p:pRg st="5" end="5"/>
                                            </p:txEl>
                                          </p:spTgt>
                                        </p:tgtEl>
                                        <p:attrNameLst>
                                          <p:attrName>style.visibility</p:attrName>
                                        </p:attrNameLst>
                                      </p:cBhvr>
                                      <p:to>
                                        <p:strVal val="visible"/>
                                      </p:to>
                                    </p:set>
                                    <p:animEffect transition="in" filter="fade">
                                      <p:cBhvr>
                                        <p:cTn id="28" dur="500"/>
                                        <p:tgtEl>
                                          <p:spTgt spid="40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06">
                                            <p:txEl>
                                              <p:pRg st="6" end="6"/>
                                            </p:txEl>
                                          </p:spTgt>
                                        </p:tgtEl>
                                        <p:attrNameLst>
                                          <p:attrName>style.visibility</p:attrName>
                                        </p:attrNameLst>
                                      </p:cBhvr>
                                      <p:to>
                                        <p:strVal val="visible"/>
                                      </p:to>
                                    </p:set>
                                    <p:animEffect transition="in" filter="fade">
                                      <p:cBhvr>
                                        <p:cTn id="31" dur="500"/>
                                        <p:tgtEl>
                                          <p:spTgt spid="40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311700" y="445025"/>
            <a:ext cx="8766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Issue #2: Outdated Brand Image</a:t>
            </a:r>
            <a:endParaRPr sz="1800" dirty="0"/>
          </a:p>
        </p:txBody>
      </p:sp>
      <p:sp>
        <p:nvSpPr>
          <p:cNvPr id="126" name="Google Shape;126;p19"/>
          <p:cNvSpPr txBox="1">
            <a:spLocks noGrp="1"/>
          </p:cNvSpPr>
          <p:nvPr>
            <p:ph type="body" idx="1"/>
          </p:nvPr>
        </p:nvSpPr>
        <p:spPr>
          <a:xfrm>
            <a:off x="-23035" y="1145041"/>
            <a:ext cx="1613744"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dirty="0">
                <a:solidFill>
                  <a:schemeClr val="tx1"/>
                </a:solidFill>
              </a:rPr>
              <a:t>Vision: </a:t>
            </a:r>
            <a:endParaRPr sz="2000" b="1" dirty="0">
              <a:solidFill>
                <a:schemeClr val="tx1"/>
              </a:solidFill>
            </a:endParaRPr>
          </a:p>
          <a:p>
            <a:pPr marL="0" lvl="0" indent="0" algn="l" rtl="0">
              <a:spcBef>
                <a:spcPts val="1200"/>
              </a:spcBef>
              <a:spcAft>
                <a:spcPts val="0"/>
              </a:spcAft>
              <a:buNone/>
            </a:pPr>
            <a:endParaRPr sz="2000" b="1" dirty="0">
              <a:solidFill>
                <a:schemeClr val="tx1"/>
              </a:solidFill>
            </a:endParaRPr>
          </a:p>
          <a:p>
            <a:pPr marL="0" lvl="0" indent="0" algn="l" rtl="0">
              <a:spcBef>
                <a:spcPts val="1200"/>
              </a:spcBef>
              <a:spcAft>
                <a:spcPts val="0"/>
              </a:spcAft>
              <a:buNone/>
            </a:pPr>
            <a:endParaRPr sz="2000" b="1" dirty="0">
              <a:solidFill>
                <a:schemeClr val="tx1"/>
              </a:solidFill>
            </a:endParaRPr>
          </a:p>
          <a:p>
            <a:pPr marL="0" lvl="0" indent="0" algn="l" rtl="0">
              <a:spcBef>
                <a:spcPts val="1200"/>
              </a:spcBef>
              <a:spcAft>
                <a:spcPts val="0"/>
              </a:spcAft>
              <a:buNone/>
            </a:pPr>
            <a:endParaRPr lang="en" sz="2000" b="1" dirty="0">
              <a:solidFill>
                <a:schemeClr val="tx1"/>
              </a:solidFill>
            </a:endParaRPr>
          </a:p>
          <a:p>
            <a:pPr marL="0" lvl="0" indent="0" algn="l" rtl="0">
              <a:spcBef>
                <a:spcPts val="1200"/>
              </a:spcBef>
              <a:spcAft>
                <a:spcPts val="0"/>
              </a:spcAft>
              <a:buNone/>
            </a:pPr>
            <a:r>
              <a:rPr lang="en" sz="2000" b="1" dirty="0">
                <a:solidFill>
                  <a:schemeClr val="tx1"/>
                </a:solidFill>
              </a:rPr>
              <a:t>Mission:</a:t>
            </a:r>
            <a:endParaRPr sz="2000" b="1" dirty="0">
              <a:solidFill>
                <a:schemeClr val="tx1"/>
              </a:solidFill>
            </a:endParaRPr>
          </a:p>
          <a:p>
            <a:pPr marL="0" lvl="0" indent="0" algn="l" rtl="0">
              <a:spcBef>
                <a:spcPts val="1200"/>
              </a:spcBef>
              <a:spcAft>
                <a:spcPts val="0"/>
              </a:spcAft>
              <a:buNone/>
            </a:pPr>
            <a:endParaRPr sz="2000" b="1" dirty="0">
              <a:solidFill>
                <a:schemeClr val="tx1"/>
              </a:solidFill>
            </a:endParaRPr>
          </a:p>
          <a:p>
            <a:pPr marL="0" lvl="0" indent="0" algn="l" rtl="0">
              <a:spcBef>
                <a:spcPts val="1200"/>
              </a:spcBef>
              <a:spcAft>
                <a:spcPts val="0"/>
              </a:spcAft>
              <a:buNone/>
            </a:pPr>
            <a:endParaRPr sz="2000" b="1" dirty="0">
              <a:solidFill>
                <a:schemeClr val="tx1"/>
              </a:solidFill>
            </a:endParaRPr>
          </a:p>
        </p:txBody>
      </p:sp>
      <p:pic>
        <p:nvPicPr>
          <p:cNvPr id="127" name="Google Shape;127;p19"/>
          <p:cNvPicPr preferRelativeResize="0"/>
          <p:nvPr/>
        </p:nvPicPr>
        <p:blipFill>
          <a:blip r:embed="rId3">
            <a:alphaModFix/>
          </a:blip>
          <a:stretch>
            <a:fillRect/>
          </a:stretch>
        </p:blipFill>
        <p:spPr>
          <a:xfrm>
            <a:off x="8060538" y="48950"/>
            <a:ext cx="1018160" cy="572701"/>
          </a:xfrm>
          <a:prstGeom prst="rect">
            <a:avLst/>
          </a:prstGeom>
          <a:noFill/>
          <a:ln>
            <a:noFill/>
          </a:ln>
        </p:spPr>
      </p:pic>
      <p:sp>
        <p:nvSpPr>
          <p:cNvPr id="128" name="Google Shape;12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29" name="Google Shape;129;p19"/>
          <p:cNvSpPr txBox="1"/>
          <p:nvPr/>
        </p:nvSpPr>
        <p:spPr>
          <a:xfrm>
            <a:off x="896664" y="1017725"/>
            <a:ext cx="5022443" cy="20620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000" b="1" i="1" dirty="0">
                <a:solidFill>
                  <a:srgbClr val="202124"/>
                </a:solidFill>
                <a:highlight>
                  <a:srgbClr val="FFFFFF"/>
                </a:highlight>
                <a:latin typeface="Roboto"/>
                <a:ea typeface="Roboto"/>
                <a:cs typeface="Roboto"/>
                <a:sym typeface="Roboto"/>
              </a:rPr>
              <a:t>“to operate Macy's and Bloomingdale's as dynamic national brands while focusing on the customer offering in each store location.”</a:t>
            </a:r>
            <a:endParaRPr sz="2000" b="1" i="1" dirty="0">
              <a:solidFill>
                <a:schemeClr val="dk2"/>
              </a:solidFill>
            </a:endParaRPr>
          </a:p>
          <a:p>
            <a:pPr marL="0" lvl="0" indent="0" algn="l" rtl="0">
              <a:spcBef>
                <a:spcPts val="1200"/>
              </a:spcBef>
              <a:spcAft>
                <a:spcPts val="0"/>
              </a:spcAft>
              <a:buNone/>
            </a:pPr>
            <a:endParaRPr sz="2000" dirty="0"/>
          </a:p>
        </p:txBody>
      </p:sp>
      <p:sp>
        <p:nvSpPr>
          <p:cNvPr id="131" name="Google Shape;131;p19"/>
          <p:cNvSpPr txBox="1"/>
          <p:nvPr/>
        </p:nvSpPr>
        <p:spPr>
          <a:xfrm>
            <a:off x="1124843" y="2497196"/>
            <a:ext cx="5488228"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444444"/>
                </a:solidFill>
                <a:highlight>
                  <a:srgbClr val="FFFFFF"/>
                </a:highlight>
              </a:rPr>
              <a:t>“</a:t>
            </a:r>
            <a:r>
              <a:rPr lang="en" sz="2000" b="1" dirty="0">
                <a:solidFill>
                  <a:srgbClr val="444444"/>
                </a:solidFill>
                <a:highlight>
                  <a:srgbClr val="FFFFFF"/>
                </a:highlight>
              </a:rPr>
              <a:t>to be a retailer with the ability to see opportunity on the horizon and have a clear path for capitalizing on it. To do so, we are moving faster than ever before, employing more technology and concentrating our resources on those elements most important to our core customers</a:t>
            </a:r>
            <a:r>
              <a:rPr lang="en" sz="2000" dirty="0">
                <a:solidFill>
                  <a:srgbClr val="444444"/>
                </a:solidFill>
                <a:highlight>
                  <a:srgbClr val="FFFFFF"/>
                </a:highlight>
              </a:rPr>
              <a:t>.” </a:t>
            </a:r>
            <a:endParaRPr sz="2000" dirty="0"/>
          </a:p>
        </p:txBody>
      </p:sp>
      <p:sp>
        <p:nvSpPr>
          <p:cNvPr id="132" name="Google Shape;132;p19"/>
          <p:cNvSpPr txBox="1"/>
          <p:nvPr/>
        </p:nvSpPr>
        <p:spPr>
          <a:xfrm>
            <a:off x="6504071" y="985622"/>
            <a:ext cx="2462700" cy="172351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2000" dirty="0"/>
              <a:t>Dynamic National Brands</a:t>
            </a:r>
            <a:endParaRPr sz="2000" dirty="0"/>
          </a:p>
          <a:p>
            <a:pPr marL="457200" lvl="0" indent="-317500" algn="l" rtl="0">
              <a:spcBef>
                <a:spcPts val="0"/>
              </a:spcBef>
              <a:spcAft>
                <a:spcPts val="0"/>
              </a:spcAft>
              <a:buSzPts val="1400"/>
              <a:buChar char="●"/>
            </a:pPr>
            <a:r>
              <a:rPr lang="en" sz="2000" b="1" dirty="0"/>
              <a:t>Focusing On Customer Offering</a:t>
            </a:r>
            <a:endParaRPr sz="2000" b="1" dirty="0"/>
          </a:p>
        </p:txBody>
      </p:sp>
      <p:sp>
        <p:nvSpPr>
          <p:cNvPr id="133" name="Google Shape;133;p19"/>
          <p:cNvSpPr txBox="1"/>
          <p:nvPr/>
        </p:nvSpPr>
        <p:spPr>
          <a:xfrm>
            <a:off x="6563864" y="2804973"/>
            <a:ext cx="2317311" cy="172351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sz="2000" dirty="0"/>
              <a:t>Moving Faster</a:t>
            </a:r>
            <a:endParaRPr sz="2000" dirty="0"/>
          </a:p>
          <a:p>
            <a:pPr marL="457200" lvl="0" indent="-317500" algn="l" rtl="0">
              <a:spcBef>
                <a:spcPts val="0"/>
              </a:spcBef>
              <a:spcAft>
                <a:spcPts val="0"/>
              </a:spcAft>
              <a:buSzPts val="1400"/>
              <a:buChar char="●"/>
            </a:pPr>
            <a:r>
              <a:rPr lang="en" sz="2000" dirty="0"/>
              <a:t>More Technology</a:t>
            </a:r>
            <a:endParaRPr sz="2000" dirty="0"/>
          </a:p>
          <a:p>
            <a:pPr marL="457200" lvl="0" indent="-317500" algn="l" rtl="0">
              <a:spcBef>
                <a:spcPts val="0"/>
              </a:spcBef>
              <a:spcAft>
                <a:spcPts val="0"/>
              </a:spcAft>
              <a:buSzPts val="1400"/>
              <a:buChar char="●"/>
            </a:pPr>
            <a:r>
              <a:rPr lang="en" sz="2000" b="1" dirty="0"/>
              <a:t>Core Customers</a:t>
            </a:r>
            <a:endParaRPr sz="2000" b="1" dirty="0"/>
          </a:p>
        </p:txBody>
      </p:sp>
      <p:sp>
        <p:nvSpPr>
          <p:cNvPr id="134" name="Google Shape;134;p19"/>
          <p:cNvSpPr txBox="1"/>
          <p:nvPr/>
        </p:nvSpPr>
        <p:spPr>
          <a:xfrm>
            <a:off x="44497" y="4720157"/>
            <a:ext cx="9021158"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dirty="0"/>
              <a:t>Source: https://mission-statement.com/macys/#:~:text=Macy's%20vision%20statement%20is%20%E2%80%9Cto,the%20brand%0of%20the%20company.</a:t>
            </a:r>
            <a:endParaRPr sz="900" i="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Effect transition="in" filter="fade">
                                      <p:cBhvr>
                                        <p:cTn id="7" dur="500"/>
                                        <p:tgtEl>
                                          <p:spTgt spid="1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xEl>
                                              <p:pRg st="0" end="0"/>
                                            </p:txEl>
                                          </p:spTgt>
                                        </p:tgtEl>
                                        <p:attrNameLst>
                                          <p:attrName>style.visibility</p:attrName>
                                        </p:attrNameLst>
                                      </p:cBhvr>
                                      <p:to>
                                        <p:strVal val="visible"/>
                                      </p:to>
                                    </p:set>
                                    <p:animEffect transition="in" filter="fade">
                                      <p:cBhvr>
                                        <p:cTn id="12" dur="500"/>
                                        <p:tgtEl>
                                          <p:spTgt spid="1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
                                            <p:txEl>
                                              <p:pRg st="0" end="0"/>
                                            </p:txEl>
                                          </p:spTgt>
                                        </p:tgtEl>
                                        <p:attrNameLst>
                                          <p:attrName>style.visibility</p:attrName>
                                        </p:attrNameLst>
                                      </p:cBhvr>
                                      <p:to>
                                        <p:strVal val="visible"/>
                                      </p:to>
                                    </p:set>
                                    <p:animEffect transition="in" filter="fade">
                                      <p:cBhvr>
                                        <p:cTn id="17" dur="500"/>
                                        <p:tgtEl>
                                          <p:spTgt spid="132">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32">
                                            <p:txEl>
                                              <p:pRg st="1" end="1"/>
                                            </p:txEl>
                                          </p:spTgt>
                                        </p:tgtEl>
                                        <p:attrNameLst>
                                          <p:attrName>style.visibility</p:attrName>
                                        </p:attrNameLst>
                                      </p:cBhvr>
                                      <p:to>
                                        <p:strVal val="visible"/>
                                      </p:to>
                                    </p:set>
                                    <p:animEffect transition="in" filter="fade">
                                      <p:cBhvr>
                                        <p:cTn id="20" dur="500"/>
                                        <p:tgtEl>
                                          <p:spTgt spid="13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6">
                                            <p:txEl>
                                              <p:pRg st="4" end="4"/>
                                            </p:txEl>
                                          </p:spTgt>
                                        </p:tgtEl>
                                        <p:attrNameLst>
                                          <p:attrName>style.visibility</p:attrName>
                                        </p:attrNameLst>
                                      </p:cBhvr>
                                      <p:to>
                                        <p:strVal val="visible"/>
                                      </p:to>
                                    </p:set>
                                    <p:animEffect transition="in" filter="fade">
                                      <p:cBhvr>
                                        <p:cTn id="25" dur="500"/>
                                        <p:tgtEl>
                                          <p:spTgt spid="12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1">
                                            <p:txEl>
                                              <p:pRg st="0" end="0"/>
                                            </p:txEl>
                                          </p:spTgt>
                                        </p:tgtEl>
                                        <p:attrNameLst>
                                          <p:attrName>style.visibility</p:attrName>
                                        </p:attrNameLst>
                                      </p:cBhvr>
                                      <p:to>
                                        <p:strVal val="visible"/>
                                      </p:to>
                                    </p:set>
                                    <p:animEffect transition="in" filter="fade">
                                      <p:cBhvr>
                                        <p:cTn id="30" dur="500"/>
                                        <p:tgtEl>
                                          <p:spTgt spid="13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3">
                                            <p:txEl>
                                              <p:pRg st="0" end="0"/>
                                            </p:txEl>
                                          </p:spTgt>
                                        </p:tgtEl>
                                        <p:attrNameLst>
                                          <p:attrName>style.visibility</p:attrName>
                                        </p:attrNameLst>
                                      </p:cBhvr>
                                      <p:to>
                                        <p:strVal val="visible"/>
                                      </p:to>
                                    </p:set>
                                    <p:animEffect transition="in" filter="fade">
                                      <p:cBhvr>
                                        <p:cTn id="35" dur="500"/>
                                        <p:tgtEl>
                                          <p:spTgt spid="13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3">
                                            <p:txEl>
                                              <p:pRg st="1" end="1"/>
                                            </p:txEl>
                                          </p:spTgt>
                                        </p:tgtEl>
                                        <p:attrNameLst>
                                          <p:attrName>style.visibility</p:attrName>
                                        </p:attrNameLst>
                                      </p:cBhvr>
                                      <p:to>
                                        <p:strVal val="visible"/>
                                      </p:to>
                                    </p:set>
                                    <p:animEffect transition="in" filter="fade">
                                      <p:cBhvr>
                                        <p:cTn id="38" dur="500"/>
                                        <p:tgtEl>
                                          <p:spTgt spid="133">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3">
                                            <p:txEl>
                                              <p:pRg st="2" end="2"/>
                                            </p:txEl>
                                          </p:spTgt>
                                        </p:tgtEl>
                                        <p:attrNameLst>
                                          <p:attrName>style.visibility</p:attrName>
                                        </p:attrNameLst>
                                      </p:cBhvr>
                                      <p:to>
                                        <p:strVal val="visible"/>
                                      </p:to>
                                    </p:set>
                                    <p:animEffect transition="in" filter="fade">
                                      <p:cBhvr>
                                        <p:cTn id="41" dur="500"/>
                                        <p:tgtEl>
                                          <p:spTgt spid="1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Are Our Core Customers?</a:t>
            </a:r>
            <a:endParaRPr/>
          </a:p>
        </p:txBody>
      </p:sp>
      <p:sp>
        <p:nvSpPr>
          <p:cNvPr id="140" name="Google Shape;14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chemeClr val="tx1"/>
                </a:solidFill>
              </a:rPr>
              <a:t>Age: 		16 - 35</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Gender: 		Female</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Income:		Middle Class</a:t>
            </a:r>
            <a:endParaRPr dirty="0">
              <a:solidFill>
                <a:schemeClr val="tx1"/>
              </a:solidFill>
            </a:endParaRPr>
          </a:p>
        </p:txBody>
      </p:sp>
      <p:sp>
        <p:nvSpPr>
          <p:cNvPr id="141" name="Google Shape;14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142" name="Google Shape;142;p20"/>
          <p:cNvPicPr preferRelativeResize="0"/>
          <p:nvPr/>
        </p:nvPicPr>
        <p:blipFill>
          <a:blip r:embed="rId3">
            <a:alphaModFix/>
          </a:blip>
          <a:stretch>
            <a:fillRect/>
          </a:stretch>
        </p:blipFill>
        <p:spPr>
          <a:xfrm>
            <a:off x="5007909" y="1039034"/>
            <a:ext cx="3643300" cy="3643300"/>
          </a:xfrm>
          <a:prstGeom prst="rect">
            <a:avLst/>
          </a:prstGeom>
          <a:noFill/>
          <a:ln>
            <a:noFill/>
          </a:ln>
        </p:spPr>
      </p:pic>
      <p:pic>
        <p:nvPicPr>
          <p:cNvPr id="143" name="Google Shape;143;p20"/>
          <p:cNvPicPr preferRelativeResize="0"/>
          <p:nvPr/>
        </p:nvPicPr>
        <p:blipFill>
          <a:blip r:embed="rId4">
            <a:alphaModFix/>
          </a:blip>
          <a:stretch>
            <a:fillRect/>
          </a:stretch>
        </p:blipFill>
        <p:spPr>
          <a:xfrm>
            <a:off x="8060538" y="48950"/>
            <a:ext cx="1018160" cy="5727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fade">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Effect transition="in" filter="fade">
                                      <p:cBhvr>
                                        <p:cTn id="17"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Are 16-35 Year Old Middle Class Women In Our Stores?</a:t>
            </a:r>
            <a:endParaRPr/>
          </a:p>
        </p:txBody>
      </p:sp>
      <p:sp>
        <p:nvSpPr>
          <p:cNvPr id="149" name="Google Shape;14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150" name="Google Shape;150;p21"/>
          <p:cNvPicPr preferRelativeResize="0"/>
          <p:nvPr/>
        </p:nvPicPr>
        <p:blipFill>
          <a:blip r:embed="rId3">
            <a:alphaModFix/>
          </a:blip>
          <a:stretch>
            <a:fillRect/>
          </a:stretch>
        </p:blipFill>
        <p:spPr>
          <a:xfrm>
            <a:off x="4600512" y="1682202"/>
            <a:ext cx="4180724" cy="2781249"/>
          </a:xfrm>
          <a:prstGeom prst="rect">
            <a:avLst/>
          </a:prstGeom>
          <a:noFill/>
          <a:ln>
            <a:noFill/>
          </a:ln>
        </p:spPr>
      </p:pic>
      <p:sp>
        <p:nvSpPr>
          <p:cNvPr id="151" name="Google Shape;151;p21"/>
          <p:cNvSpPr txBox="1"/>
          <p:nvPr/>
        </p:nvSpPr>
        <p:spPr>
          <a:xfrm>
            <a:off x="5241575" y="1220500"/>
            <a:ext cx="28986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t>What They Want</a:t>
            </a:r>
            <a:endParaRPr sz="2000" b="1" dirty="0"/>
          </a:p>
        </p:txBody>
      </p:sp>
      <p:sp>
        <p:nvSpPr>
          <p:cNvPr id="152" name="Google Shape;152;p21"/>
          <p:cNvSpPr txBox="1"/>
          <p:nvPr/>
        </p:nvSpPr>
        <p:spPr>
          <a:xfrm>
            <a:off x="833463" y="1220500"/>
            <a:ext cx="28986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t>What We Have</a:t>
            </a:r>
            <a:endParaRPr sz="2000" b="1" dirty="0"/>
          </a:p>
        </p:txBody>
      </p:sp>
      <p:pic>
        <p:nvPicPr>
          <p:cNvPr id="153" name="Google Shape;153;p21"/>
          <p:cNvPicPr preferRelativeResize="0"/>
          <p:nvPr/>
        </p:nvPicPr>
        <p:blipFill>
          <a:blip r:embed="rId4">
            <a:alphaModFix/>
          </a:blip>
          <a:stretch>
            <a:fillRect/>
          </a:stretch>
        </p:blipFill>
        <p:spPr>
          <a:xfrm>
            <a:off x="311700" y="1758124"/>
            <a:ext cx="3942125" cy="2629401"/>
          </a:xfrm>
          <a:prstGeom prst="rect">
            <a:avLst/>
          </a:prstGeom>
          <a:noFill/>
          <a:ln>
            <a:noFill/>
          </a:ln>
        </p:spPr>
      </p:pic>
      <p:pic>
        <p:nvPicPr>
          <p:cNvPr id="154" name="Google Shape;154;p21"/>
          <p:cNvPicPr preferRelativeResize="0"/>
          <p:nvPr/>
        </p:nvPicPr>
        <p:blipFill>
          <a:blip r:embed="rId5">
            <a:alphaModFix/>
          </a:blip>
          <a:stretch>
            <a:fillRect/>
          </a:stretch>
        </p:blipFill>
        <p:spPr>
          <a:xfrm>
            <a:off x="7250735" y="4546325"/>
            <a:ext cx="1530489" cy="461700"/>
          </a:xfrm>
          <a:prstGeom prst="rect">
            <a:avLst/>
          </a:prstGeom>
          <a:noFill/>
          <a:ln>
            <a:noFill/>
          </a:ln>
        </p:spPr>
      </p:pic>
      <p:pic>
        <p:nvPicPr>
          <p:cNvPr id="155" name="Google Shape;155;p21"/>
          <p:cNvPicPr preferRelativeResize="0"/>
          <p:nvPr/>
        </p:nvPicPr>
        <p:blipFill>
          <a:blip r:embed="rId6">
            <a:alphaModFix/>
          </a:blip>
          <a:stretch>
            <a:fillRect/>
          </a:stretch>
        </p:blipFill>
        <p:spPr>
          <a:xfrm>
            <a:off x="6523275" y="4490825"/>
            <a:ext cx="572701" cy="572699"/>
          </a:xfrm>
          <a:prstGeom prst="rect">
            <a:avLst/>
          </a:prstGeom>
          <a:noFill/>
          <a:ln>
            <a:noFill/>
          </a:ln>
        </p:spPr>
      </p:pic>
      <p:sp>
        <p:nvSpPr>
          <p:cNvPr id="156" name="Google Shape;156;p21"/>
          <p:cNvSpPr txBox="1"/>
          <p:nvPr/>
        </p:nvSpPr>
        <p:spPr>
          <a:xfrm>
            <a:off x="121025" y="4659925"/>
            <a:ext cx="54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Source: </a:t>
            </a:r>
            <a:r>
              <a:rPr lang="en" sz="1100" i="1"/>
              <a:t>https://www.buzzfeed.com/jessicamisener/30-flirty-and-surviving </a:t>
            </a:r>
            <a:endParaRPr sz="1100" i="1"/>
          </a:p>
        </p:txBody>
      </p:sp>
      <p:pic>
        <p:nvPicPr>
          <p:cNvPr id="157" name="Google Shape;157;p21"/>
          <p:cNvPicPr preferRelativeResize="0"/>
          <p:nvPr/>
        </p:nvPicPr>
        <p:blipFill>
          <a:blip r:embed="rId7">
            <a:alphaModFix/>
          </a:blip>
          <a:stretch>
            <a:fillRect/>
          </a:stretch>
        </p:blipFill>
        <p:spPr>
          <a:xfrm>
            <a:off x="8060538" y="48950"/>
            <a:ext cx="1018160" cy="5727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animEffect transition="in" filter="fade">
                                      <p:cBhvr>
                                        <p:cTn id="12" dur="500"/>
                                        <p:tgtEl>
                                          <p:spTgt spid="1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fade">
                                      <p:cBhvr>
                                        <p:cTn id="17" dur="500"/>
                                        <p:tgtEl>
                                          <p:spTgt spid="155"/>
                                        </p:tgtEl>
                                      </p:cBhvr>
                                    </p:animEffect>
                                  </p:childTnLst>
                                </p:cTn>
                              </p:par>
                              <p:par>
                                <p:cTn id="18" presetID="10" presetClass="entr" presetSubtype="0" fill="hold" nodeType="withEffect">
                                  <p:stCondLst>
                                    <p:cond delay="0"/>
                                  </p:stCondLst>
                                  <p:childTnLst>
                                    <p:set>
                                      <p:cBhvr>
                                        <p:cTn id="19" dur="1" fill="hold">
                                          <p:stCondLst>
                                            <p:cond delay="0"/>
                                          </p:stCondLst>
                                        </p:cTn>
                                        <p:tgtEl>
                                          <p:spTgt spid="154"/>
                                        </p:tgtEl>
                                        <p:attrNameLst>
                                          <p:attrName>style.visibility</p:attrName>
                                        </p:attrNameLst>
                                      </p:cBhvr>
                                      <p:to>
                                        <p:strVal val="visible"/>
                                      </p:to>
                                    </p:set>
                                    <p:animEffect transition="in" filter="fade">
                                      <p:cBhvr>
                                        <p:cTn id="20"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6" name="Google Shape;166;p22"/>
          <p:cNvPicPr preferRelativeResize="0"/>
          <p:nvPr/>
        </p:nvPicPr>
        <p:blipFill>
          <a:blip r:embed="rId3">
            <a:alphaModFix/>
          </a:blip>
          <a:stretch>
            <a:fillRect/>
          </a:stretch>
        </p:blipFill>
        <p:spPr>
          <a:xfrm>
            <a:off x="4140950" y="1619775"/>
            <a:ext cx="4937750" cy="1727325"/>
          </a:xfrm>
          <a:prstGeom prst="rect">
            <a:avLst/>
          </a:prstGeom>
          <a:noFill/>
          <a:ln>
            <a:noFill/>
          </a:ln>
        </p:spPr>
      </p:pic>
      <p:sp>
        <p:nvSpPr>
          <p:cNvPr id="162" name="Google Shape;16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Ok, So How Do We Get There?</a:t>
            </a:r>
            <a:endParaRPr/>
          </a:p>
        </p:txBody>
      </p:sp>
      <p:sp>
        <p:nvSpPr>
          <p:cNvPr id="163" name="Google Shape;163;p22"/>
          <p:cNvSpPr txBox="1">
            <a:spLocks noGrp="1"/>
          </p:cNvSpPr>
          <p:nvPr>
            <p:ph type="body" idx="1"/>
          </p:nvPr>
        </p:nvSpPr>
        <p:spPr>
          <a:xfrm>
            <a:off x="159300" y="1152475"/>
            <a:ext cx="4569900" cy="3416400"/>
          </a:xfrm>
          <a:prstGeom prst="rect">
            <a:avLst/>
          </a:prstGeom>
        </p:spPr>
        <p:txBody>
          <a:bodyPr spcFirstLastPara="1" wrap="square" lIns="91425" tIns="91425" rIns="91425" bIns="91425" anchor="t" anchorCtr="0">
            <a:noAutofit/>
          </a:bodyPr>
          <a:lstStyle/>
          <a:p>
            <a:pPr marL="457200" lvl="0" indent="-323888" algn="l" rtl="0">
              <a:lnSpc>
                <a:spcPct val="95000"/>
              </a:lnSpc>
              <a:spcBef>
                <a:spcPts val="0"/>
              </a:spcBef>
              <a:spcAft>
                <a:spcPts val="0"/>
              </a:spcAft>
              <a:buSzPts val="1501"/>
              <a:buChar char="●"/>
            </a:pPr>
            <a:r>
              <a:rPr lang="en" sz="2000" dirty="0">
                <a:solidFill>
                  <a:schemeClr val="tx1"/>
                </a:solidFill>
              </a:rPr>
              <a:t>Modernize Our </a:t>
            </a:r>
            <a:r>
              <a:rPr lang="en" sz="2000" b="1" dirty="0">
                <a:solidFill>
                  <a:schemeClr val="tx1"/>
                </a:solidFill>
              </a:rPr>
              <a:t>Marketing Strategy</a:t>
            </a:r>
            <a:endParaRPr sz="2000" b="1" dirty="0">
              <a:solidFill>
                <a:schemeClr val="tx1"/>
              </a:solidFill>
            </a:endParaRPr>
          </a:p>
          <a:p>
            <a:pPr marL="914400" lvl="1" indent="-316014" algn="l" rtl="0">
              <a:lnSpc>
                <a:spcPct val="95000"/>
              </a:lnSpc>
              <a:spcBef>
                <a:spcPts val="0"/>
              </a:spcBef>
              <a:spcAft>
                <a:spcPts val="0"/>
              </a:spcAft>
              <a:buSzPts val="1377"/>
              <a:buChar char="○"/>
            </a:pPr>
            <a:r>
              <a:rPr lang="en" sz="2000" dirty="0">
                <a:solidFill>
                  <a:schemeClr val="tx1"/>
                </a:solidFill>
              </a:rPr>
              <a:t>Meet The Customer Where They Are</a:t>
            </a:r>
            <a:endParaRPr sz="2000" dirty="0">
              <a:solidFill>
                <a:schemeClr val="tx1"/>
              </a:solidFill>
            </a:endParaRPr>
          </a:p>
          <a:p>
            <a:pPr marL="914400" lvl="1" indent="-316014" algn="l" rtl="0">
              <a:lnSpc>
                <a:spcPct val="95000"/>
              </a:lnSpc>
              <a:spcBef>
                <a:spcPts val="0"/>
              </a:spcBef>
              <a:spcAft>
                <a:spcPts val="0"/>
              </a:spcAft>
              <a:buSzPts val="1377"/>
              <a:buChar char="○"/>
            </a:pPr>
            <a:r>
              <a:rPr lang="en" sz="2000" dirty="0">
                <a:solidFill>
                  <a:schemeClr val="tx1"/>
                </a:solidFill>
              </a:rPr>
              <a:t>Don’t Rely On Foot Traffic</a:t>
            </a:r>
            <a:endParaRPr sz="2000" dirty="0">
              <a:solidFill>
                <a:schemeClr val="tx1"/>
              </a:solidFill>
            </a:endParaRPr>
          </a:p>
          <a:p>
            <a:pPr marL="457200" lvl="0" indent="-341783" algn="l" rtl="0">
              <a:lnSpc>
                <a:spcPct val="95000"/>
              </a:lnSpc>
              <a:spcBef>
                <a:spcPts val="1200"/>
              </a:spcBef>
              <a:spcAft>
                <a:spcPts val="0"/>
              </a:spcAft>
              <a:buSzPts val="1782"/>
              <a:buChar char="●"/>
            </a:pPr>
            <a:r>
              <a:rPr lang="en" sz="2000" dirty="0">
                <a:solidFill>
                  <a:schemeClr val="tx1"/>
                </a:solidFill>
              </a:rPr>
              <a:t>Update Our </a:t>
            </a:r>
            <a:r>
              <a:rPr lang="en" sz="2000" b="1" dirty="0">
                <a:solidFill>
                  <a:schemeClr val="tx1"/>
                </a:solidFill>
              </a:rPr>
              <a:t>Brand Image</a:t>
            </a:r>
            <a:endParaRPr sz="2000" b="1" dirty="0">
              <a:solidFill>
                <a:schemeClr val="tx1"/>
              </a:solidFill>
            </a:endParaRPr>
          </a:p>
          <a:p>
            <a:pPr marL="914400" lvl="1" indent="-341783" algn="l" rtl="0">
              <a:lnSpc>
                <a:spcPct val="95000"/>
              </a:lnSpc>
              <a:spcBef>
                <a:spcPts val="0"/>
              </a:spcBef>
              <a:spcAft>
                <a:spcPts val="0"/>
              </a:spcAft>
              <a:buSzPts val="1782"/>
              <a:buChar char="○"/>
            </a:pPr>
            <a:r>
              <a:rPr lang="en" sz="2000" dirty="0">
                <a:solidFill>
                  <a:schemeClr val="tx1"/>
                </a:solidFill>
              </a:rPr>
              <a:t>Socially Conscious Branding</a:t>
            </a:r>
            <a:endParaRPr sz="2000" dirty="0">
              <a:solidFill>
                <a:schemeClr val="tx1"/>
              </a:solidFill>
            </a:endParaRPr>
          </a:p>
          <a:p>
            <a:pPr marL="457200" lvl="0" indent="-333909" algn="l" rtl="0">
              <a:lnSpc>
                <a:spcPct val="95000"/>
              </a:lnSpc>
              <a:spcBef>
                <a:spcPts val="1200"/>
              </a:spcBef>
              <a:spcAft>
                <a:spcPts val="0"/>
              </a:spcAft>
              <a:buSzPts val="1658"/>
              <a:buChar char="●"/>
            </a:pPr>
            <a:r>
              <a:rPr lang="en" sz="2000" dirty="0">
                <a:solidFill>
                  <a:schemeClr val="tx1"/>
                </a:solidFill>
              </a:rPr>
              <a:t>Chose New Sub-Peer Group Of “Trendy” Companies</a:t>
            </a:r>
            <a:endParaRPr sz="2000" dirty="0">
              <a:solidFill>
                <a:schemeClr val="tx1"/>
              </a:solidFill>
            </a:endParaRPr>
          </a:p>
          <a:p>
            <a:pPr marL="914400" lvl="1" indent="-316014" algn="l" rtl="0">
              <a:lnSpc>
                <a:spcPct val="95000"/>
              </a:lnSpc>
              <a:spcBef>
                <a:spcPts val="0"/>
              </a:spcBef>
              <a:spcAft>
                <a:spcPts val="0"/>
              </a:spcAft>
              <a:buSzPts val="1377"/>
              <a:buChar char="○"/>
            </a:pPr>
            <a:r>
              <a:rPr lang="en" sz="2000" b="1" dirty="0">
                <a:solidFill>
                  <a:schemeClr val="tx1"/>
                </a:solidFill>
              </a:rPr>
              <a:t>Benchmarking</a:t>
            </a:r>
            <a:endParaRPr sz="2000" dirty="0">
              <a:solidFill>
                <a:schemeClr val="tx1"/>
              </a:solidFill>
            </a:endParaRPr>
          </a:p>
        </p:txBody>
      </p:sp>
      <p:sp>
        <p:nvSpPr>
          <p:cNvPr id="164" name="Google Shape;16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165" name="Google Shape;165;p22"/>
          <p:cNvPicPr preferRelativeResize="0"/>
          <p:nvPr/>
        </p:nvPicPr>
        <p:blipFill>
          <a:blip r:embed="rId4">
            <a:alphaModFix/>
          </a:blip>
          <a:stretch>
            <a:fillRect/>
          </a:stretch>
        </p:blipFill>
        <p:spPr>
          <a:xfrm>
            <a:off x="8060538" y="48950"/>
            <a:ext cx="1018160" cy="572701"/>
          </a:xfrm>
          <a:prstGeom prst="rect">
            <a:avLst/>
          </a:prstGeom>
          <a:noFill/>
          <a:ln>
            <a:noFill/>
          </a:ln>
        </p:spPr>
      </p:pic>
      <p:sp>
        <p:nvSpPr>
          <p:cNvPr id="167" name="Google Shape;167;p22"/>
          <p:cNvSpPr/>
          <p:nvPr/>
        </p:nvSpPr>
        <p:spPr>
          <a:xfrm>
            <a:off x="5373725" y="2125450"/>
            <a:ext cx="232200" cy="134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txBox="1"/>
          <p:nvPr/>
        </p:nvSpPr>
        <p:spPr>
          <a:xfrm>
            <a:off x="5966850" y="1331225"/>
            <a:ext cx="250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Competitive Strength Table</a:t>
            </a:r>
            <a:endParaRPr dirty="0"/>
          </a:p>
        </p:txBody>
      </p:sp>
      <p:sp>
        <p:nvSpPr>
          <p:cNvPr id="2" name="TextBox 1">
            <a:extLst>
              <a:ext uri="{FF2B5EF4-FFF2-40B4-BE49-F238E27FC236}">
                <a16:creationId xmlns:a16="http://schemas.microsoft.com/office/drawing/2014/main" id="{70B1111D-7AF5-CB9F-24ED-07D9D19CEC47}"/>
              </a:ext>
            </a:extLst>
          </p:cNvPr>
          <p:cNvSpPr txBox="1"/>
          <p:nvPr/>
        </p:nvSpPr>
        <p:spPr>
          <a:xfrm>
            <a:off x="5338639" y="4180174"/>
            <a:ext cx="3230979" cy="400110"/>
          </a:xfrm>
          <a:prstGeom prst="rect">
            <a:avLst/>
          </a:prstGeom>
          <a:noFill/>
        </p:spPr>
        <p:txBody>
          <a:bodyPr wrap="square" rtlCol="0">
            <a:spAutoFit/>
          </a:bodyPr>
          <a:lstStyle/>
          <a:p>
            <a:r>
              <a:rPr lang="en-US" sz="2000" dirty="0"/>
              <a:t>Value Chain -&gt; Marketing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fade">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
                                            <p:txEl>
                                              <p:pRg st="1" end="1"/>
                                            </p:txEl>
                                          </p:spTgt>
                                        </p:tgtEl>
                                        <p:attrNameLst>
                                          <p:attrName>style.visibility</p:attrName>
                                        </p:attrNameLst>
                                      </p:cBhvr>
                                      <p:to>
                                        <p:strVal val="visible"/>
                                      </p:to>
                                    </p:set>
                                    <p:animEffect transition="in" filter="fade">
                                      <p:cBhvr>
                                        <p:cTn id="12" dur="500"/>
                                        <p:tgtEl>
                                          <p:spTgt spid="16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63">
                                            <p:txEl>
                                              <p:pRg st="2" end="2"/>
                                            </p:txEl>
                                          </p:spTgt>
                                        </p:tgtEl>
                                        <p:attrNameLst>
                                          <p:attrName>style.visibility</p:attrName>
                                        </p:attrNameLst>
                                      </p:cBhvr>
                                      <p:to>
                                        <p:strVal val="visible"/>
                                      </p:to>
                                    </p:set>
                                    <p:animEffect transition="in" filter="fade">
                                      <p:cBhvr>
                                        <p:cTn id="15" dur="500"/>
                                        <p:tgtEl>
                                          <p:spTgt spid="16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500"/>
                                        <p:tgtEl>
                                          <p:spTgt spid="167"/>
                                        </p:tgtEl>
                                      </p:cBhvr>
                                    </p:animEffec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8"/>
                                        </p:tgtEl>
                                        <p:attrNameLst>
                                          <p:attrName>style.visibility</p:attrName>
                                        </p:attrNameLst>
                                      </p:cBhvr>
                                      <p:to>
                                        <p:strVal val="visible"/>
                                      </p:to>
                                    </p:set>
                                    <p:animEffect transition="in" filter="fade">
                                      <p:cBhvr>
                                        <p:cTn id="28" dur="500"/>
                                        <p:tgtEl>
                                          <p:spTgt spid="1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3">
                                            <p:txEl>
                                              <p:pRg st="3" end="3"/>
                                            </p:txEl>
                                          </p:spTgt>
                                        </p:tgtEl>
                                        <p:attrNameLst>
                                          <p:attrName>style.visibility</p:attrName>
                                        </p:attrNameLst>
                                      </p:cBhvr>
                                      <p:to>
                                        <p:strVal val="visible"/>
                                      </p:to>
                                    </p:set>
                                    <p:animEffect transition="in" filter="fade">
                                      <p:cBhvr>
                                        <p:cTn id="33" dur="500"/>
                                        <p:tgtEl>
                                          <p:spTgt spid="16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3">
                                            <p:txEl>
                                              <p:pRg st="4" end="4"/>
                                            </p:txEl>
                                          </p:spTgt>
                                        </p:tgtEl>
                                        <p:attrNameLst>
                                          <p:attrName>style.visibility</p:attrName>
                                        </p:attrNameLst>
                                      </p:cBhvr>
                                      <p:to>
                                        <p:strVal val="visible"/>
                                      </p:to>
                                    </p:set>
                                    <p:animEffect transition="in" filter="fade">
                                      <p:cBhvr>
                                        <p:cTn id="38" dur="500"/>
                                        <p:tgtEl>
                                          <p:spTgt spid="16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3">
                                            <p:txEl>
                                              <p:pRg st="5" end="5"/>
                                            </p:txEl>
                                          </p:spTgt>
                                        </p:tgtEl>
                                        <p:attrNameLst>
                                          <p:attrName>style.visibility</p:attrName>
                                        </p:attrNameLst>
                                      </p:cBhvr>
                                      <p:to>
                                        <p:strVal val="visible"/>
                                      </p:to>
                                    </p:set>
                                    <p:animEffect transition="in" filter="fade">
                                      <p:cBhvr>
                                        <p:cTn id="43" dur="500"/>
                                        <p:tgtEl>
                                          <p:spTgt spid="16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3">
                                            <p:txEl>
                                              <p:pRg st="6" end="6"/>
                                            </p:txEl>
                                          </p:spTgt>
                                        </p:tgtEl>
                                        <p:attrNameLst>
                                          <p:attrName>style.visibility</p:attrName>
                                        </p:attrNameLst>
                                      </p:cBhvr>
                                      <p:to>
                                        <p:strVal val="visible"/>
                                      </p:to>
                                    </p:set>
                                    <p:animEffect transition="in" filter="fade">
                                      <p:cBhvr>
                                        <p:cTn id="48" dur="500"/>
                                        <p:tgtEl>
                                          <p:spTgt spid="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Issue #3: Aging Demographic</a:t>
            </a:r>
            <a:endParaRPr sz="2133" dirty="0">
              <a:solidFill>
                <a:srgbClr val="FF0000"/>
              </a:solidFill>
            </a:endParaRPr>
          </a:p>
        </p:txBody>
      </p:sp>
      <p:sp>
        <p:nvSpPr>
          <p:cNvPr id="174" name="Google Shape;174;p23"/>
          <p:cNvSpPr txBox="1">
            <a:spLocks noGrp="1"/>
          </p:cNvSpPr>
          <p:nvPr>
            <p:ph type="body" idx="1"/>
          </p:nvPr>
        </p:nvSpPr>
        <p:spPr>
          <a:xfrm>
            <a:off x="311700" y="1152475"/>
            <a:ext cx="5535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chemeClr val="tx1"/>
                </a:solidFill>
              </a:rPr>
              <a:t>Target Demo: 16-35 y/o, Female, Middle Class</a:t>
            </a:r>
            <a:endParaRPr dirty="0">
              <a:solidFill>
                <a:schemeClr val="tx1"/>
              </a:solidFill>
            </a:endParaRPr>
          </a:p>
          <a:p>
            <a:pPr marL="0" lvl="0" indent="0" algn="l" rtl="0">
              <a:spcBef>
                <a:spcPts val="1200"/>
              </a:spcBef>
              <a:spcAft>
                <a:spcPts val="0"/>
              </a:spcAft>
              <a:buNone/>
            </a:pPr>
            <a:endParaRPr dirty="0">
              <a:solidFill>
                <a:schemeClr val="tx1"/>
              </a:solidFill>
            </a:endParaRPr>
          </a:p>
          <a:p>
            <a:pPr marL="457200" lvl="0" indent="-342900" algn="l" rtl="0">
              <a:spcBef>
                <a:spcPts val="1200"/>
              </a:spcBef>
              <a:spcAft>
                <a:spcPts val="0"/>
              </a:spcAft>
              <a:buSzPts val="1800"/>
              <a:buChar char="●"/>
            </a:pPr>
            <a:r>
              <a:rPr lang="en" dirty="0">
                <a:solidFill>
                  <a:schemeClr val="tx1"/>
                </a:solidFill>
              </a:rPr>
              <a:t>Breaks Down Into Two Groups </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16 - 25 y/o Group</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25 - 35 y/o Group</a:t>
            </a:r>
            <a:endParaRPr dirty="0">
              <a:solidFill>
                <a:schemeClr val="tx1"/>
              </a:solidFill>
            </a:endParaRPr>
          </a:p>
          <a:p>
            <a:pPr marL="0" lvl="0" indent="0" algn="l" rtl="0">
              <a:spcBef>
                <a:spcPts val="1200"/>
              </a:spcBef>
              <a:spcAft>
                <a:spcPts val="0"/>
              </a:spcAft>
              <a:buNone/>
            </a:pPr>
            <a:endParaRPr dirty="0">
              <a:solidFill>
                <a:schemeClr val="tx1"/>
              </a:solidFill>
            </a:endParaRPr>
          </a:p>
          <a:p>
            <a:pPr marL="457200" lvl="0" indent="-342900" algn="l" rtl="0">
              <a:spcBef>
                <a:spcPts val="1200"/>
              </a:spcBef>
              <a:spcAft>
                <a:spcPts val="0"/>
              </a:spcAft>
              <a:buSzPts val="1800"/>
              <a:buChar char="●"/>
            </a:pPr>
            <a:r>
              <a:rPr lang="en" dirty="0">
                <a:solidFill>
                  <a:schemeClr val="tx1"/>
                </a:solidFill>
              </a:rPr>
              <a:t>In 5/10 Years, Who Are Those 25-35 Females?</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Gen Z</a:t>
            </a:r>
            <a:endParaRPr dirty="0">
              <a:solidFill>
                <a:schemeClr val="tx1"/>
              </a:solidFill>
            </a:endParaRPr>
          </a:p>
        </p:txBody>
      </p:sp>
      <p:sp>
        <p:nvSpPr>
          <p:cNvPr id="175" name="Google Shape;17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pic>
        <p:nvPicPr>
          <p:cNvPr id="176" name="Google Shape;176;p23"/>
          <p:cNvPicPr preferRelativeResize="0"/>
          <p:nvPr/>
        </p:nvPicPr>
        <p:blipFill>
          <a:blip r:embed="rId3">
            <a:alphaModFix/>
          </a:blip>
          <a:stretch>
            <a:fillRect/>
          </a:stretch>
        </p:blipFill>
        <p:spPr>
          <a:xfrm>
            <a:off x="8060538" y="48950"/>
            <a:ext cx="1018160" cy="572701"/>
          </a:xfrm>
          <a:prstGeom prst="rect">
            <a:avLst/>
          </a:prstGeom>
          <a:noFill/>
          <a:ln>
            <a:noFill/>
          </a:ln>
        </p:spPr>
      </p:pic>
      <p:pic>
        <p:nvPicPr>
          <p:cNvPr id="177" name="Google Shape;177;p23"/>
          <p:cNvPicPr preferRelativeResize="0"/>
          <p:nvPr/>
        </p:nvPicPr>
        <p:blipFill>
          <a:blip r:embed="rId4">
            <a:alphaModFix/>
          </a:blip>
          <a:stretch>
            <a:fillRect/>
          </a:stretch>
        </p:blipFill>
        <p:spPr>
          <a:xfrm>
            <a:off x="5728650" y="2056338"/>
            <a:ext cx="3350050" cy="2512525"/>
          </a:xfrm>
          <a:prstGeom prst="rect">
            <a:avLst/>
          </a:prstGeom>
          <a:noFill/>
          <a:ln>
            <a:noFill/>
          </a:ln>
        </p:spPr>
      </p:pic>
      <p:sp>
        <p:nvSpPr>
          <p:cNvPr id="178" name="Google Shape;178;p23"/>
          <p:cNvSpPr/>
          <p:nvPr/>
        </p:nvSpPr>
        <p:spPr>
          <a:xfrm>
            <a:off x="1115550" y="2710250"/>
            <a:ext cx="1797000" cy="393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txBox="1"/>
          <p:nvPr/>
        </p:nvSpPr>
        <p:spPr>
          <a:xfrm>
            <a:off x="2912550" y="2706950"/>
            <a:ext cx="10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Money</a:t>
            </a:r>
            <a:endParaRPr>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4">
                                            <p:txEl>
                                              <p:pRg st="2" end="2"/>
                                            </p:txEl>
                                          </p:spTgt>
                                        </p:tgtEl>
                                        <p:attrNameLst>
                                          <p:attrName>style.visibility</p:attrName>
                                        </p:attrNameLst>
                                      </p:cBhvr>
                                      <p:to>
                                        <p:strVal val="visible"/>
                                      </p:to>
                                    </p:set>
                                    <p:animEffect transition="in" filter="fade">
                                      <p:cBhvr>
                                        <p:cTn id="12" dur="500"/>
                                        <p:tgtEl>
                                          <p:spTgt spid="17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4">
                                            <p:txEl>
                                              <p:pRg st="3" end="3"/>
                                            </p:txEl>
                                          </p:spTgt>
                                        </p:tgtEl>
                                        <p:attrNameLst>
                                          <p:attrName>style.visibility</p:attrName>
                                        </p:attrNameLst>
                                      </p:cBhvr>
                                      <p:to>
                                        <p:strVal val="visible"/>
                                      </p:to>
                                    </p:set>
                                    <p:animEffect transition="in" filter="fade">
                                      <p:cBhvr>
                                        <p:cTn id="15" dur="500"/>
                                        <p:tgtEl>
                                          <p:spTgt spid="17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4">
                                            <p:txEl>
                                              <p:pRg st="4" end="4"/>
                                            </p:txEl>
                                          </p:spTgt>
                                        </p:tgtEl>
                                        <p:attrNameLst>
                                          <p:attrName>style.visibility</p:attrName>
                                        </p:attrNameLst>
                                      </p:cBhvr>
                                      <p:to>
                                        <p:strVal val="visible"/>
                                      </p:to>
                                    </p:set>
                                    <p:animEffect transition="in" filter="fade">
                                      <p:cBhvr>
                                        <p:cTn id="18" dur="500"/>
                                        <p:tgtEl>
                                          <p:spTgt spid="17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8"/>
                                        </p:tgtEl>
                                        <p:attrNameLst>
                                          <p:attrName>style.visibility</p:attrName>
                                        </p:attrNameLst>
                                      </p:cBhvr>
                                      <p:to>
                                        <p:strVal val="visible"/>
                                      </p:to>
                                    </p:set>
                                    <p:animEffect transition="in" filter="fade">
                                      <p:cBhvr>
                                        <p:cTn id="23" dur="500"/>
                                        <p:tgtEl>
                                          <p:spTgt spid="1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4">
                                            <p:txEl>
                                              <p:pRg st="6" end="6"/>
                                            </p:txEl>
                                          </p:spTgt>
                                        </p:tgtEl>
                                        <p:attrNameLst>
                                          <p:attrName>style.visibility</p:attrName>
                                        </p:attrNameLst>
                                      </p:cBhvr>
                                      <p:to>
                                        <p:strVal val="visible"/>
                                      </p:to>
                                    </p:set>
                                    <p:animEffect transition="in" filter="fade">
                                      <p:cBhvr>
                                        <p:cTn id="31" dur="500"/>
                                        <p:tgtEl>
                                          <p:spTgt spid="17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4">
                                            <p:txEl>
                                              <p:pRg st="7" end="7"/>
                                            </p:txEl>
                                          </p:spTgt>
                                        </p:tgtEl>
                                        <p:attrNameLst>
                                          <p:attrName>style.visibility</p:attrName>
                                        </p:attrNameLst>
                                      </p:cBhvr>
                                      <p:to>
                                        <p:strVal val="visible"/>
                                      </p:to>
                                    </p:set>
                                    <p:animEffect transition="in" filter="fade">
                                      <p:cBhvr>
                                        <p:cTn id="36" dur="500"/>
                                        <p:tgtEl>
                                          <p:spTgt spid="17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7"/>
                                        </p:tgtEl>
                                        <p:attrNameLst>
                                          <p:attrName>style.visibility</p:attrName>
                                        </p:attrNameLst>
                                      </p:cBhvr>
                                      <p:to>
                                        <p:strVal val="visible"/>
                                      </p:to>
                                    </p:set>
                                    <p:animEffect transition="in" filter="fade">
                                      <p:cBhvr>
                                        <p:cTn id="41"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uiExpand="1" build="p"/>
      <p:bldP spid="178" grpId="0" animBg="1"/>
      <p:bldP spid="1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Recommendations</a:t>
            </a:r>
            <a:endParaRPr dirty="0"/>
          </a:p>
        </p:txBody>
      </p:sp>
      <p:sp>
        <p:nvSpPr>
          <p:cNvPr id="118" name="Google Shape;118;p18"/>
          <p:cNvSpPr txBox="1">
            <a:spLocks noGrp="1"/>
          </p:cNvSpPr>
          <p:nvPr>
            <p:ph type="body" idx="1"/>
          </p:nvPr>
        </p:nvSpPr>
        <p:spPr>
          <a:xfrm>
            <a:off x="122842" y="1152317"/>
            <a:ext cx="5027743" cy="3904500"/>
          </a:xfrm>
          <a:prstGeom prst="rect">
            <a:avLst/>
          </a:prstGeom>
        </p:spPr>
        <p:txBody>
          <a:bodyPr spcFirstLastPara="1" wrap="square" lIns="91425" tIns="91425" rIns="91425" bIns="91425" anchor="t" anchorCtr="0">
            <a:normAutofit/>
          </a:bodyPr>
          <a:lstStyle/>
          <a:p>
            <a:pPr marL="122873" lvl="0" indent="0" algn="l" rtl="0">
              <a:spcBef>
                <a:spcPts val="0"/>
              </a:spcBef>
              <a:spcAft>
                <a:spcPts val="0"/>
              </a:spcAft>
              <a:buSzPct val="100000"/>
              <a:buNone/>
            </a:pPr>
            <a:r>
              <a:rPr lang="en" sz="2000" i="1" dirty="0">
                <a:solidFill>
                  <a:schemeClr val="tx1"/>
                </a:solidFill>
              </a:rPr>
              <a:t>What We’re Going To Recommend</a:t>
            </a:r>
          </a:p>
          <a:p>
            <a:pPr lvl="1" indent="-334327">
              <a:buSzPct val="100000"/>
              <a:buFont typeface="Arial"/>
              <a:buChar char="●"/>
            </a:pPr>
            <a:r>
              <a:rPr lang="en-US" sz="2000" dirty="0">
                <a:solidFill>
                  <a:schemeClr val="tx1"/>
                </a:solidFill>
              </a:rPr>
              <a:t>Modernize The Brick &amp; Mortar Business Model</a:t>
            </a:r>
            <a:endParaRPr lang="en" sz="2000" dirty="0">
              <a:solidFill>
                <a:schemeClr val="tx1"/>
              </a:solidFill>
            </a:endParaRPr>
          </a:p>
          <a:p>
            <a:pPr lvl="1" indent="-334327">
              <a:buSzPct val="100000"/>
              <a:buChar char="●"/>
            </a:pPr>
            <a:r>
              <a:rPr lang="en" sz="2000" dirty="0">
                <a:solidFill>
                  <a:schemeClr val="tx1"/>
                </a:solidFill>
              </a:rPr>
              <a:t>Modernize Our Marketing &amp; Brand Image</a:t>
            </a:r>
            <a:endParaRPr sz="2000" dirty="0">
              <a:solidFill>
                <a:schemeClr val="tx1"/>
              </a:solidFill>
            </a:endParaRPr>
          </a:p>
          <a:p>
            <a:pPr lvl="1" indent="-334327">
              <a:spcBef>
                <a:spcPts val="1200"/>
              </a:spcBef>
              <a:buSzPct val="100000"/>
              <a:buChar char="●"/>
            </a:pPr>
            <a:r>
              <a:rPr lang="en" sz="2000" dirty="0">
                <a:solidFill>
                  <a:schemeClr val="tx1"/>
                </a:solidFill>
              </a:rPr>
              <a:t>Partner with Boutique Brands</a:t>
            </a:r>
            <a:endParaRPr sz="2000" dirty="0">
              <a:solidFill>
                <a:schemeClr val="tx1"/>
              </a:solidFill>
            </a:endParaRPr>
          </a:p>
          <a:p>
            <a:pPr lvl="1" indent="-334327">
              <a:spcBef>
                <a:spcPts val="1200"/>
              </a:spcBef>
              <a:buSzPct val="100000"/>
              <a:buChar char="●"/>
            </a:pPr>
            <a:r>
              <a:rPr lang="en" sz="2000" dirty="0">
                <a:solidFill>
                  <a:schemeClr val="tx1"/>
                </a:solidFill>
              </a:rPr>
              <a:t>Shift Business Model To ‘Online First’</a:t>
            </a:r>
          </a:p>
        </p:txBody>
      </p:sp>
      <p:sp>
        <p:nvSpPr>
          <p:cNvPr id="119" name="Google Shape;11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120" name="Google Shape;120;p18"/>
          <p:cNvPicPr preferRelativeResize="0"/>
          <p:nvPr/>
        </p:nvPicPr>
        <p:blipFill>
          <a:blip r:embed="rId3">
            <a:alphaModFix/>
          </a:blip>
          <a:stretch>
            <a:fillRect/>
          </a:stretch>
        </p:blipFill>
        <p:spPr>
          <a:xfrm>
            <a:off x="8060538" y="48950"/>
            <a:ext cx="1018160" cy="572701"/>
          </a:xfrm>
          <a:prstGeom prst="rect">
            <a:avLst/>
          </a:prstGeom>
          <a:noFill/>
          <a:ln>
            <a:noFill/>
          </a:ln>
        </p:spPr>
      </p:pic>
      <p:sp>
        <p:nvSpPr>
          <p:cNvPr id="2" name="TextBox 1">
            <a:extLst>
              <a:ext uri="{FF2B5EF4-FFF2-40B4-BE49-F238E27FC236}">
                <a16:creationId xmlns:a16="http://schemas.microsoft.com/office/drawing/2014/main" id="{DB56E149-C71F-71F4-A010-BE2CEA217D29}"/>
              </a:ext>
            </a:extLst>
          </p:cNvPr>
          <p:cNvSpPr txBox="1"/>
          <p:nvPr/>
        </p:nvSpPr>
        <p:spPr>
          <a:xfrm>
            <a:off x="5174204" y="1230928"/>
            <a:ext cx="3846954" cy="3477875"/>
          </a:xfrm>
          <a:prstGeom prst="rect">
            <a:avLst/>
          </a:prstGeom>
          <a:noFill/>
        </p:spPr>
        <p:txBody>
          <a:bodyPr wrap="square" rtlCol="0">
            <a:spAutoFit/>
          </a:bodyPr>
          <a:lstStyle/>
          <a:p>
            <a:r>
              <a:rPr lang="en-US" sz="2000" i="1" dirty="0"/>
              <a:t>How We’re Going To Get There:</a:t>
            </a:r>
          </a:p>
          <a:p>
            <a:pPr marL="285750" indent="-285750">
              <a:lnSpc>
                <a:spcPct val="150000"/>
              </a:lnSpc>
              <a:buFont typeface="Arial" panose="020B0604020202020204" pitchFamily="34" charset="0"/>
              <a:buChar char="•"/>
            </a:pPr>
            <a:r>
              <a:rPr lang="en-US" sz="2000" dirty="0"/>
              <a:t>Introduce An Issue</a:t>
            </a:r>
          </a:p>
          <a:p>
            <a:pPr marL="285750" indent="-285750">
              <a:lnSpc>
                <a:spcPct val="150000"/>
              </a:lnSpc>
              <a:buFont typeface="Arial" panose="020B0604020202020204" pitchFamily="34" charset="0"/>
              <a:buChar char="•"/>
            </a:pPr>
            <a:r>
              <a:rPr lang="en-US" sz="2000" dirty="0"/>
              <a:t>Provide Relevant Analysis</a:t>
            </a:r>
          </a:p>
          <a:p>
            <a:pPr marL="285750" indent="-285750">
              <a:lnSpc>
                <a:spcPct val="150000"/>
              </a:lnSpc>
              <a:buFont typeface="Arial" panose="020B0604020202020204" pitchFamily="34" charset="0"/>
              <a:buChar char="•"/>
            </a:pPr>
            <a:r>
              <a:rPr lang="en-US" sz="2000" dirty="0"/>
              <a:t>Connect Back To Recommendation</a:t>
            </a:r>
          </a:p>
          <a:p>
            <a:pPr marL="285750" indent="-285750">
              <a:lnSpc>
                <a:spcPct val="150000"/>
              </a:lnSpc>
              <a:buFont typeface="Arial" panose="020B0604020202020204" pitchFamily="34" charset="0"/>
              <a:buChar char="•"/>
            </a:pPr>
            <a:r>
              <a:rPr lang="en-US" sz="2000" dirty="0"/>
              <a:t>Reiterate Competitive Advantage &amp; Strategy</a:t>
            </a:r>
          </a:p>
          <a:p>
            <a:endParaRPr lang="en-US" sz="2000" dirty="0"/>
          </a:p>
        </p:txBody>
      </p:sp>
    </p:spTree>
    <p:extLst>
      <p:ext uri="{BB962C8B-B14F-4D97-AF65-F5344CB8AC3E}">
        <p14:creationId xmlns:p14="http://schemas.microsoft.com/office/powerpoint/2010/main" val="410500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fade">
                                      <p:cBhvr>
                                        <p:cTn id="7" dur="1000"/>
                                        <p:tgtEl>
                                          <p:spTgt spid="118">
                                            <p:txEl>
                                              <p:pRg st="0" end="0"/>
                                            </p:txEl>
                                          </p:spTgt>
                                        </p:tgtEl>
                                      </p:cBhvr>
                                    </p:animEffect>
                                    <p:anim calcmode="lin" valueType="num">
                                      <p:cBhvr>
                                        <p:cTn id="8" dur="1000" fill="hold"/>
                                        <p:tgtEl>
                                          <p:spTgt spid="1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8">
                                            <p:txEl>
                                              <p:pRg st="1" end="1"/>
                                            </p:txEl>
                                          </p:spTgt>
                                        </p:tgtEl>
                                        <p:attrNameLst>
                                          <p:attrName>style.visibility</p:attrName>
                                        </p:attrNameLst>
                                      </p:cBhvr>
                                      <p:to>
                                        <p:strVal val="visible"/>
                                      </p:to>
                                    </p:set>
                                    <p:animEffect transition="in" filter="fade">
                                      <p:cBhvr>
                                        <p:cTn id="14" dur="1000"/>
                                        <p:tgtEl>
                                          <p:spTgt spid="118">
                                            <p:txEl>
                                              <p:pRg st="1" end="1"/>
                                            </p:txEl>
                                          </p:spTgt>
                                        </p:tgtEl>
                                      </p:cBhvr>
                                    </p:animEffect>
                                    <p:anim calcmode="lin" valueType="num">
                                      <p:cBhvr>
                                        <p:cTn id="15" dur="1000" fill="hold"/>
                                        <p:tgtEl>
                                          <p:spTgt spid="11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8">
                                            <p:txEl>
                                              <p:pRg st="2" end="2"/>
                                            </p:txEl>
                                          </p:spTgt>
                                        </p:tgtEl>
                                        <p:attrNameLst>
                                          <p:attrName>style.visibility</p:attrName>
                                        </p:attrNameLst>
                                      </p:cBhvr>
                                      <p:to>
                                        <p:strVal val="visible"/>
                                      </p:to>
                                    </p:set>
                                    <p:animEffect transition="in" filter="fade">
                                      <p:cBhvr>
                                        <p:cTn id="21" dur="1000"/>
                                        <p:tgtEl>
                                          <p:spTgt spid="118">
                                            <p:txEl>
                                              <p:pRg st="2" end="2"/>
                                            </p:txEl>
                                          </p:spTgt>
                                        </p:tgtEl>
                                      </p:cBhvr>
                                    </p:animEffect>
                                    <p:anim calcmode="lin" valueType="num">
                                      <p:cBhvr>
                                        <p:cTn id="22" dur="1000" fill="hold"/>
                                        <p:tgtEl>
                                          <p:spTgt spid="11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8">
                                            <p:txEl>
                                              <p:pRg st="3" end="3"/>
                                            </p:txEl>
                                          </p:spTgt>
                                        </p:tgtEl>
                                        <p:attrNameLst>
                                          <p:attrName>style.visibility</p:attrName>
                                        </p:attrNameLst>
                                      </p:cBhvr>
                                      <p:to>
                                        <p:strVal val="visible"/>
                                      </p:to>
                                    </p:set>
                                    <p:animEffect transition="in" filter="fade">
                                      <p:cBhvr>
                                        <p:cTn id="28" dur="1000"/>
                                        <p:tgtEl>
                                          <p:spTgt spid="118">
                                            <p:txEl>
                                              <p:pRg st="3" end="3"/>
                                            </p:txEl>
                                          </p:spTgt>
                                        </p:tgtEl>
                                      </p:cBhvr>
                                    </p:animEffect>
                                    <p:anim calcmode="lin" valueType="num">
                                      <p:cBhvr>
                                        <p:cTn id="29" dur="1000" fill="hold"/>
                                        <p:tgtEl>
                                          <p:spTgt spid="11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8">
                                            <p:txEl>
                                              <p:pRg st="4" end="4"/>
                                            </p:txEl>
                                          </p:spTgt>
                                        </p:tgtEl>
                                        <p:attrNameLst>
                                          <p:attrName>style.visibility</p:attrName>
                                        </p:attrNameLst>
                                      </p:cBhvr>
                                      <p:to>
                                        <p:strVal val="visible"/>
                                      </p:to>
                                    </p:set>
                                    <p:animEffect transition="in" filter="fade">
                                      <p:cBhvr>
                                        <p:cTn id="35" dur="1000"/>
                                        <p:tgtEl>
                                          <p:spTgt spid="118">
                                            <p:txEl>
                                              <p:pRg st="4" end="4"/>
                                            </p:txEl>
                                          </p:spTgt>
                                        </p:tgtEl>
                                      </p:cBhvr>
                                    </p:animEffect>
                                    <p:anim calcmode="lin" valueType="num">
                                      <p:cBhvr>
                                        <p:cTn id="36" dur="1000" fill="hold"/>
                                        <p:tgtEl>
                                          <p:spTgt spid="11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Effect transition="in" filter="fade">
                                      <p:cBhvr>
                                        <p:cTn id="42" dur="500"/>
                                        <p:tgtEl>
                                          <p:spTgt spid="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fade">
                                      <p:cBhvr>
                                        <p:cTn id="47" dur="500"/>
                                        <p:tgtEl>
                                          <p:spTgt spid="2">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2" end="2"/>
                                            </p:txEl>
                                          </p:spTgt>
                                        </p:tgtEl>
                                        <p:attrNameLst>
                                          <p:attrName>style.visibility</p:attrName>
                                        </p:attrNameLst>
                                      </p:cBhvr>
                                      <p:to>
                                        <p:strVal val="visible"/>
                                      </p:to>
                                    </p:set>
                                    <p:animEffect transition="in" filter="fade">
                                      <p:cBhvr>
                                        <p:cTn id="52" dur="500"/>
                                        <p:tgtEl>
                                          <p:spTgt spid="2">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3" end="3"/>
                                            </p:txEl>
                                          </p:spTgt>
                                        </p:tgtEl>
                                        <p:attrNameLst>
                                          <p:attrName>style.visibility</p:attrName>
                                        </p:attrNameLst>
                                      </p:cBhvr>
                                      <p:to>
                                        <p:strVal val="visible"/>
                                      </p:to>
                                    </p:set>
                                    <p:animEffect transition="in" filter="fade">
                                      <p:cBhvr>
                                        <p:cTn id="57" dur="500"/>
                                        <p:tgtEl>
                                          <p:spTgt spid="2">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4" end="4"/>
                                            </p:txEl>
                                          </p:spTgt>
                                        </p:tgtEl>
                                        <p:attrNameLst>
                                          <p:attrName>style.visibility</p:attrName>
                                        </p:attrNameLst>
                                      </p:cBhvr>
                                      <p:to>
                                        <p:strVal val="visible"/>
                                      </p:to>
                                    </p:set>
                                    <p:animEffect transition="in" filter="fade">
                                      <p:cBhvr>
                                        <p:cTn id="6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Market Share Among Gen-Z</a:t>
            </a:r>
            <a:endParaRPr/>
          </a:p>
        </p:txBody>
      </p:sp>
      <p:sp>
        <p:nvSpPr>
          <p:cNvPr id="185" name="Google Shape;185;p24"/>
          <p:cNvSpPr txBox="1">
            <a:spLocks noGrp="1"/>
          </p:cNvSpPr>
          <p:nvPr>
            <p:ph type="body" idx="1"/>
          </p:nvPr>
        </p:nvSpPr>
        <p:spPr>
          <a:xfrm>
            <a:off x="311700" y="1152475"/>
            <a:ext cx="36639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chemeClr val="tx1"/>
                </a:solidFill>
              </a:rPr>
              <a:t>For Over 70% Of Gen-Z, Macy’s = Christmas</a:t>
            </a:r>
            <a:endParaRPr dirty="0">
              <a:solidFill>
                <a:schemeClr val="tx1"/>
              </a:solidFill>
            </a:endParaRPr>
          </a:p>
          <a:p>
            <a:pPr marL="0" lvl="0" indent="0" algn="l" rtl="0">
              <a:spcBef>
                <a:spcPts val="1200"/>
              </a:spcBef>
              <a:spcAft>
                <a:spcPts val="0"/>
              </a:spcAft>
              <a:buNone/>
            </a:pPr>
            <a:endParaRPr dirty="0">
              <a:solidFill>
                <a:schemeClr val="tx1"/>
              </a:solidFill>
            </a:endParaRPr>
          </a:p>
          <a:p>
            <a:pPr marL="457200" lvl="0" indent="-342900" algn="l" rtl="0">
              <a:spcBef>
                <a:spcPts val="1200"/>
              </a:spcBef>
              <a:spcAft>
                <a:spcPts val="0"/>
              </a:spcAft>
              <a:buSzPts val="1800"/>
              <a:buChar char="●"/>
            </a:pPr>
            <a:r>
              <a:rPr lang="en" dirty="0">
                <a:solidFill>
                  <a:schemeClr val="tx1"/>
                </a:solidFill>
              </a:rPr>
              <a:t>Increasing Seasonality of Demand Increases Risk</a:t>
            </a:r>
            <a:endParaRPr dirty="0">
              <a:solidFill>
                <a:schemeClr val="tx1"/>
              </a:solidFill>
            </a:endParaRPr>
          </a:p>
        </p:txBody>
      </p:sp>
      <p:sp>
        <p:nvSpPr>
          <p:cNvPr id="186" name="Google Shape;18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187" name="Google Shape;187;p24"/>
          <p:cNvPicPr preferRelativeResize="0"/>
          <p:nvPr/>
        </p:nvPicPr>
        <p:blipFill>
          <a:blip r:embed="rId3">
            <a:alphaModFix/>
          </a:blip>
          <a:stretch>
            <a:fillRect/>
          </a:stretch>
        </p:blipFill>
        <p:spPr>
          <a:xfrm>
            <a:off x="8060538" y="48950"/>
            <a:ext cx="1018160" cy="572701"/>
          </a:xfrm>
          <a:prstGeom prst="rect">
            <a:avLst/>
          </a:prstGeom>
          <a:noFill/>
          <a:ln>
            <a:noFill/>
          </a:ln>
        </p:spPr>
      </p:pic>
      <p:sp>
        <p:nvSpPr>
          <p:cNvPr id="188" name="Google Shape;188;p24"/>
          <p:cNvSpPr txBox="1"/>
          <p:nvPr/>
        </p:nvSpPr>
        <p:spPr>
          <a:xfrm>
            <a:off x="311700" y="4659925"/>
            <a:ext cx="8280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t>Source: https://partner.studentbeans.com/blog/retail-insights/gen-z-retail-department-stores/</a:t>
            </a:r>
            <a:endParaRPr sz="1100" i="1"/>
          </a:p>
        </p:txBody>
      </p:sp>
      <p:pic>
        <p:nvPicPr>
          <p:cNvPr id="189" name="Google Shape;189;p24"/>
          <p:cNvPicPr preferRelativeResize="0"/>
          <p:nvPr/>
        </p:nvPicPr>
        <p:blipFill>
          <a:blip r:embed="rId4">
            <a:alphaModFix/>
          </a:blip>
          <a:stretch>
            <a:fillRect/>
          </a:stretch>
        </p:blipFill>
        <p:spPr>
          <a:xfrm>
            <a:off x="4106725" y="1152471"/>
            <a:ext cx="4781074" cy="31895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Effect transition="in" filter="fade">
                                      <p:cBhvr>
                                        <p:cTn id="7" dur="500"/>
                                        <p:tgtEl>
                                          <p:spTgt spid="1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Effect transition="in" filter="fade">
                                      <p:cBhvr>
                                        <p:cTn id="12" dur="500"/>
                                        <p:tgtEl>
                                          <p:spTgt spid="1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5">
                                            <p:txEl>
                                              <p:pRg st="2" end="2"/>
                                            </p:txEl>
                                          </p:spTgt>
                                        </p:tgtEl>
                                        <p:attrNameLst>
                                          <p:attrName>style.visibility</p:attrName>
                                        </p:attrNameLst>
                                      </p:cBhvr>
                                      <p:to>
                                        <p:strVal val="visible"/>
                                      </p:to>
                                    </p:set>
                                    <p:animEffect transition="in" filter="fade">
                                      <p:cBhvr>
                                        <p:cTn id="17" dur="500"/>
                                        <p:tgtEl>
                                          <p:spTgt spid="18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5"/>
          <p:cNvSpPr txBox="1">
            <a:spLocks noGrp="1"/>
          </p:cNvSpPr>
          <p:nvPr>
            <p:ph type="title"/>
          </p:nvPr>
        </p:nvSpPr>
        <p:spPr>
          <a:xfrm>
            <a:off x="311700" y="3681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 Is That A Problem?</a:t>
            </a:r>
            <a:endParaRPr dirty="0"/>
          </a:p>
        </p:txBody>
      </p:sp>
      <p:sp>
        <p:nvSpPr>
          <p:cNvPr id="197" name="Google Shape;1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198" name="Google Shape;198;p25"/>
          <p:cNvPicPr preferRelativeResize="0"/>
          <p:nvPr/>
        </p:nvPicPr>
        <p:blipFill>
          <a:blip r:embed="rId3">
            <a:alphaModFix/>
          </a:blip>
          <a:stretch>
            <a:fillRect/>
          </a:stretch>
        </p:blipFill>
        <p:spPr>
          <a:xfrm>
            <a:off x="8060538" y="48950"/>
            <a:ext cx="1018160" cy="572701"/>
          </a:xfrm>
          <a:prstGeom prst="rect">
            <a:avLst/>
          </a:prstGeom>
          <a:noFill/>
          <a:ln>
            <a:noFill/>
          </a:ln>
        </p:spPr>
      </p:pic>
      <p:sp>
        <p:nvSpPr>
          <p:cNvPr id="199" name="Google Shape;199;p25"/>
          <p:cNvSpPr txBox="1"/>
          <p:nvPr/>
        </p:nvSpPr>
        <p:spPr>
          <a:xfrm>
            <a:off x="176925" y="4746725"/>
            <a:ext cx="709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t>Source: https://influencermarketinghub.com/gen-z-spending-habits-stats/</a:t>
            </a:r>
            <a:endParaRPr sz="1000" i="1"/>
          </a:p>
        </p:txBody>
      </p:sp>
      <p:pic>
        <p:nvPicPr>
          <p:cNvPr id="2" name="Picture 1">
            <a:extLst>
              <a:ext uri="{FF2B5EF4-FFF2-40B4-BE49-F238E27FC236}">
                <a16:creationId xmlns:a16="http://schemas.microsoft.com/office/drawing/2014/main" id="{F457B159-A328-BA5C-E6AE-A520F854F29C}"/>
              </a:ext>
            </a:extLst>
          </p:cNvPr>
          <p:cNvPicPr>
            <a:picLocks noChangeAspect="1"/>
          </p:cNvPicPr>
          <p:nvPr/>
        </p:nvPicPr>
        <p:blipFill>
          <a:blip r:embed="rId4"/>
          <a:stretch>
            <a:fillRect/>
          </a:stretch>
        </p:blipFill>
        <p:spPr>
          <a:xfrm>
            <a:off x="1270526" y="609510"/>
            <a:ext cx="6602948" cy="4137215"/>
          </a:xfrm>
          <a:prstGeom prst="rect">
            <a:avLst/>
          </a:prstGeom>
        </p:spPr>
      </p:pic>
      <p:sp>
        <p:nvSpPr>
          <p:cNvPr id="5" name="TextBox 4">
            <a:extLst>
              <a:ext uri="{FF2B5EF4-FFF2-40B4-BE49-F238E27FC236}">
                <a16:creationId xmlns:a16="http://schemas.microsoft.com/office/drawing/2014/main" id="{5CC98751-B653-7814-90EE-ED018F0C8143}"/>
              </a:ext>
            </a:extLst>
          </p:cNvPr>
          <p:cNvSpPr txBox="1"/>
          <p:nvPr/>
        </p:nvSpPr>
        <p:spPr>
          <a:xfrm rot="16200000">
            <a:off x="433958" y="2139881"/>
            <a:ext cx="2280396" cy="400110"/>
          </a:xfrm>
          <a:prstGeom prst="rect">
            <a:avLst/>
          </a:prstGeom>
          <a:solidFill>
            <a:schemeClr val="bg1"/>
          </a:solidFill>
        </p:spPr>
        <p:txBody>
          <a:bodyPr wrap="square" rtlCol="0">
            <a:spAutoFit/>
          </a:bodyPr>
          <a:lstStyle/>
          <a:p>
            <a:pPr algn="ctr"/>
            <a:r>
              <a:rPr lang="en-US" sz="2000" b="1" dirty="0"/>
              <a:t>Billions $USD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body" idx="1"/>
          </p:nvPr>
        </p:nvSpPr>
        <p:spPr>
          <a:xfrm>
            <a:off x="311699" y="531402"/>
            <a:ext cx="4260301" cy="902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solidFill>
                  <a:schemeClr val="dk1"/>
                </a:solidFill>
              </a:rPr>
              <a:t>Macy’s Value Chain (Simplified)</a:t>
            </a:r>
            <a:endParaRPr sz="2000" dirty="0">
              <a:solidFill>
                <a:schemeClr val="dk1"/>
              </a:solidFill>
            </a:endParaRPr>
          </a:p>
        </p:txBody>
      </p:sp>
      <p:sp>
        <p:nvSpPr>
          <p:cNvPr id="205" name="Google Shape;205;p26"/>
          <p:cNvSpPr txBox="1">
            <a:spLocks noGrp="1"/>
          </p:cNvSpPr>
          <p:nvPr>
            <p:ph type="title"/>
          </p:nvPr>
        </p:nvSpPr>
        <p:spPr>
          <a:xfrm>
            <a:off x="311700" y="6130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 How Can We Pivot To Appeal To Gen Z?</a:t>
            </a:r>
            <a:endParaRPr dirty="0"/>
          </a:p>
        </p:txBody>
      </p:sp>
      <p:sp>
        <p:nvSpPr>
          <p:cNvPr id="206" name="Google Shape;20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207" name="Google Shape;207;p26"/>
          <p:cNvPicPr preferRelativeResize="0"/>
          <p:nvPr/>
        </p:nvPicPr>
        <p:blipFill>
          <a:blip r:embed="rId3">
            <a:alphaModFix/>
          </a:blip>
          <a:stretch>
            <a:fillRect/>
          </a:stretch>
        </p:blipFill>
        <p:spPr>
          <a:xfrm>
            <a:off x="8060538" y="48950"/>
            <a:ext cx="1018160" cy="572701"/>
          </a:xfrm>
          <a:prstGeom prst="rect">
            <a:avLst/>
          </a:prstGeom>
          <a:noFill/>
          <a:ln>
            <a:noFill/>
          </a:ln>
        </p:spPr>
      </p:pic>
      <p:grpSp>
        <p:nvGrpSpPr>
          <p:cNvPr id="208" name="Google Shape;208;p26"/>
          <p:cNvGrpSpPr/>
          <p:nvPr/>
        </p:nvGrpSpPr>
        <p:grpSpPr>
          <a:xfrm>
            <a:off x="843172" y="974314"/>
            <a:ext cx="2867064" cy="2358062"/>
            <a:chOff x="1028639" y="1574025"/>
            <a:chExt cx="1889286" cy="1729202"/>
          </a:xfrm>
        </p:grpSpPr>
        <p:sp>
          <p:nvSpPr>
            <p:cNvPr id="209" name="Google Shape;209;p26"/>
            <p:cNvSpPr txBox="1"/>
            <p:nvPr/>
          </p:nvSpPr>
          <p:spPr>
            <a:xfrm>
              <a:off x="1028639" y="1574025"/>
              <a:ext cx="1199936"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2000" dirty="0">
                  <a:solidFill>
                    <a:schemeClr val="dk1"/>
                  </a:solidFill>
                  <a:latin typeface="Roboto"/>
                  <a:ea typeface="Roboto"/>
                  <a:cs typeface="Roboto"/>
                  <a:sym typeface="Roboto"/>
                </a:rPr>
                <a:t>Supply Chain</a:t>
              </a:r>
              <a:endParaRPr sz="2000" dirty="0">
                <a:solidFill>
                  <a:schemeClr val="dk1"/>
                </a:solidFill>
                <a:latin typeface="Roboto"/>
                <a:ea typeface="Roboto"/>
                <a:cs typeface="Roboto"/>
                <a:sym typeface="Roboto"/>
              </a:endParaRPr>
            </a:p>
          </p:txBody>
        </p:sp>
        <p:sp>
          <p:nvSpPr>
            <p:cNvPr id="210" name="Google Shape;210;p26"/>
            <p:cNvSpPr txBox="1"/>
            <p:nvPr/>
          </p:nvSpPr>
          <p:spPr>
            <a:xfrm>
              <a:off x="1210877" y="2482321"/>
              <a:ext cx="1662878"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Roboto"/>
                  <a:ea typeface="Roboto"/>
                  <a:cs typeface="Roboto"/>
                  <a:sym typeface="Roboto"/>
                </a:rPr>
                <a:t>Inbound Logistics</a:t>
              </a:r>
              <a:endParaRPr sz="2000" b="1" dirty="0">
                <a:solidFill>
                  <a:schemeClr val="dk1"/>
                </a:solidFill>
                <a:latin typeface="Roboto"/>
                <a:ea typeface="Roboto"/>
                <a:cs typeface="Roboto"/>
                <a:sym typeface="Roboto"/>
              </a:endParaRPr>
            </a:p>
          </p:txBody>
        </p:sp>
        <p:sp>
          <p:nvSpPr>
            <p:cNvPr id="211" name="Google Shape;211;p26"/>
            <p:cNvSpPr txBox="1"/>
            <p:nvPr/>
          </p:nvSpPr>
          <p:spPr>
            <a:xfrm>
              <a:off x="1028639" y="2778191"/>
              <a:ext cx="1743008" cy="52503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a:solidFill>
                    <a:schemeClr val="dk1"/>
                  </a:solidFill>
                  <a:latin typeface="Roboto"/>
                  <a:ea typeface="Roboto"/>
                  <a:cs typeface="Roboto"/>
                  <a:sym typeface="Roboto"/>
                </a:rPr>
                <a:t>~78% Of Sales Are From Non-Store Brands</a:t>
              </a:r>
              <a:endParaRPr sz="1800" dirty="0">
                <a:solidFill>
                  <a:schemeClr val="dk1"/>
                </a:solidFill>
                <a:latin typeface="Roboto"/>
                <a:ea typeface="Roboto"/>
                <a:cs typeface="Roboto"/>
                <a:sym typeface="Roboto"/>
              </a:endParaRPr>
            </a:p>
          </p:txBody>
        </p:sp>
        <p:cxnSp>
          <p:nvCxnSpPr>
            <p:cNvPr id="212" name="Google Shape;212;p26"/>
            <p:cNvCxnSpPr/>
            <p:nvPr/>
          </p:nvCxnSpPr>
          <p:spPr>
            <a:xfrm>
              <a:off x="2180202" y="1695421"/>
              <a:ext cx="718500" cy="741900"/>
            </a:xfrm>
            <a:prstGeom prst="straightConnector1">
              <a:avLst/>
            </a:prstGeom>
            <a:noFill/>
            <a:ln w="9525" cap="flat" cmpd="sng">
              <a:solidFill>
                <a:srgbClr val="9900FF"/>
              </a:solidFill>
              <a:prstDash val="solid"/>
              <a:round/>
              <a:headEnd type="none" w="sm" len="sm"/>
              <a:tailEnd type="none" w="sm" len="sm"/>
            </a:ln>
          </p:spPr>
        </p:cxnSp>
        <p:sp>
          <p:nvSpPr>
            <p:cNvPr id="213" name="Google Shape;213;p26"/>
            <p:cNvSpPr/>
            <p:nvPr/>
          </p:nvSpPr>
          <p:spPr>
            <a:xfrm flipH="1">
              <a:off x="1083025" y="2306625"/>
              <a:ext cx="1834800" cy="143400"/>
            </a:xfrm>
            <a:prstGeom prst="parallelogram">
              <a:avLst>
                <a:gd name="adj" fmla="val 96952"/>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26"/>
            <p:cNvSpPr/>
            <p:nvPr/>
          </p:nvSpPr>
          <p:spPr>
            <a:xfrm>
              <a:off x="1083125" y="2460449"/>
              <a:ext cx="1834800" cy="143400"/>
            </a:xfrm>
            <a:prstGeom prst="parallelogram">
              <a:avLst>
                <a:gd name="adj" fmla="val 96952"/>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3315103" y="960632"/>
            <a:ext cx="2784562" cy="1867899"/>
            <a:chOff x="948276" y="1559967"/>
            <a:chExt cx="2042339" cy="1375965"/>
          </a:xfrm>
        </p:grpSpPr>
        <p:sp>
          <p:nvSpPr>
            <p:cNvPr id="216" name="Google Shape;216;p26"/>
            <p:cNvSpPr txBox="1"/>
            <p:nvPr/>
          </p:nvSpPr>
          <p:spPr>
            <a:xfrm>
              <a:off x="948276" y="1559967"/>
              <a:ext cx="1264657"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2000" dirty="0">
                  <a:solidFill>
                    <a:schemeClr val="dk1"/>
                  </a:solidFill>
                  <a:latin typeface="Roboto"/>
                  <a:ea typeface="Roboto"/>
                  <a:cs typeface="Roboto"/>
                  <a:sym typeface="Roboto"/>
                </a:rPr>
                <a:t>Warehousing</a:t>
              </a:r>
              <a:endParaRPr sz="2000" dirty="0">
                <a:solidFill>
                  <a:schemeClr val="dk1"/>
                </a:solidFill>
                <a:latin typeface="Roboto"/>
                <a:ea typeface="Roboto"/>
                <a:cs typeface="Roboto"/>
                <a:sym typeface="Roboto"/>
              </a:endParaRPr>
            </a:p>
          </p:txBody>
        </p:sp>
        <p:sp>
          <p:nvSpPr>
            <p:cNvPr id="217" name="Google Shape;217;p26"/>
            <p:cNvSpPr txBox="1"/>
            <p:nvPr/>
          </p:nvSpPr>
          <p:spPr>
            <a:xfrm>
              <a:off x="995716" y="2489532"/>
              <a:ext cx="1994899"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rgbClr val="202124"/>
                  </a:solidFill>
                  <a:latin typeface="Roboto"/>
                  <a:ea typeface="Roboto"/>
                  <a:cs typeface="Roboto"/>
                  <a:sym typeface="Roboto"/>
                </a:rPr>
                <a:t>Storage &amp; Distribution</a:t>
              </a:r>
              <a:endParaRPr sz="2000" b="1" dirty="0">
                <a:solidFill>
                  <a:srgbClr val="202124"/>
                </a:solidFill>
                <a:latin typeface="Roboto"/>
                <a:ea typeface="Roboto"/>
                <a:cs typeface="Roboto"/>
                <a:sym typeface="Roboto"/>
              </a:endParaRPr>
            </a:p>
          </p:txBody>
        </p:sp>
        <p:cxnSp>
          <p:nvCxnSpPr>
            <p:cNvPr id="219" name="Google Shape;219;p26"/>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220" name="Google Shape;220;p26"/>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1" name="Google Shape;221;p26"/>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26"/>
          <p:cNvGrpSpPr/>
          <p:nvPr/>
        </p:nvGrpSpPr>
        <p:grpSpPr>
          <a:xfrm>
            <a:off x="5823555" y="998730"/>
            <a:ext cx="3212998" cy="3523955"/>
            <a:chOff x="1083025" y="1574025"/>
            <a:chExt cx="1948281" cy="2642299"/>
          </a:xfrm>
        </p:grpSpPr>
        <p:sp>
          <p:nvSpPr>
            <p:cNvPr id="223" name="Google Shape;223;p26"/>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2000" dirty="0">
                  <a:solidFill>
                    <a:schemeClr val="dk1"/>
                  </a:solidFill>
                  <a:latin typeface="Roboto"/>
                  <a:ea typeface="Roboto"/>
                  <a:cs typeface="Roboto"/>
                  <a:sym typeface="Roboto"/>
                </a:rPr>
                <a:t>Sales</a:t>
              </a:r>
              <a:endParaRPr sz="2000" dirty="0">
                <a:solidFill>
                  <a:schemeClr val="dk1"/>
                </a:solidFill>
                <a:latin typeface="Roboto"/>
                <a:ea typeface="Roboto"/>
                <a:cs typeface="Roboto"/>
                <a:sym typeface="Roboto"/>
              </a:endParaRPr>
            </a:p>
          </p:txBody>
        </p:sp>
        <p:sp>
          <p:nvSpPr>
            <p:cNvPr id="224" name="Google Shape;224;p26"/>
            <p:cNvSpPr txBox="1"/>
            <p:nvPr/>
          </p:nvSpPr>
          <p:spPr>
            <a:xfrm>
              <a:off x="1215706" y="2827443"/>
              <a:ext cx="1815600" cy="393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Roboto"/>
                  <a:ea typeface="Roboto"/>
                  <a:cs typeface="Roboto"/>
                  <a:sym typeface="Roboto"/>
                </a:rPr>
                <a:t>Direct To Consumer Sales</a:t>
              </a:r>
              <a:endParaRPr sz="2000" b="1" dirty="0">
                <a:solidFill>
                  <a:schemeClr val="dk1"/>
                </a:solidFill>
                <a:latin typeface="Roboto"/>
                <a:ea typeface="Roboto"/>
                <a:cs typeface="Roboto"/>
                <a:sym typeface="Roboto"/>
              </a:endParaRPr>
            </a:p>
          </p:txBody>
        </p:sp>
        <p:sp>
          <p:nvSpPr>
            <p:cNvPr id="225" name="Google Shape;225;p26"/>
            <p:cNvSpPr txBox="1"/>
            <p:nvPr/>
          </p:nvSpPr>
          <p:spPr>
            <a:xfrm>
              <a:off x="1221735" y="3169624"/>
              <a:ext cx="1809571" cy="10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dirty="0">
                  <a:solidFill>
                    <a:schemeClr val="dk1"/>
                  </a:solidFill>
                  <a:latin typeface="Roboto"/>
                  <a:ea typeface="Roboto"/>
                  <a:cs typeface="Roboto"/>
                  <a:sym typeface="Roboto"/>
                </a:rPr>
                <a:t>Brick &amp; Mortar (Foot Traffic)</a:t>
              </a:r>
            </a:p>
            <a:p>
              <a:pPr marL="0" lvl="0" indent="0" algn="l" rtl="0">
                <a:lnSpc>
                  <a:spcPct val="115000"/>
                </a:lnSpc>
                <a:spcBef>
                  <a:spcPts val="1600"/>
                </a:spcBef>
                <a:spcAft>
                  <a:spcPts val="1600"/>
                </a:spcAft>
                <a:buNone/>
              </a:pPr>
              <a:r>
                <a:rPr lang="en-US" sz="2000" dirty="0">
                  <a:solidFill>
                    <a:schemeClr val="dk1"/>
                  </a:solidFill>
                  <a:latin typeface="Roboto"/>
                  <a:ea typeface="Roboto"/>
                  <a:cs typeface="Roboto"/>
                  <a:sym typeface="Roboto"/>
                </a:rPr>
                <a:t>E-Commerce</a:t>
              </a:r>
            </a:p>
          </p:txBody>
        </p:sp>
        <p:cxnSp>
          <p:nvCxnSpPr>
            <p:cNvPr id="226" name="Google Shape;226;p26"/>
            <p:cNvCxnSpPr/>
            <p:nvPr/>
          </p:nvCxnSpPr>
          <p:spPr>
            <a:xfrm>
              <a:off x="2180202" y="1695421"/>
              <a:ext cx="718500" cy="741900"/>
            </a:xfrm>
            <a:prstGeom prst="straightConnector1">
              <a:avLst/>
            </a:prstGeom>
            <a:noFill/>
            <a:ln w="9525" cap="flat" cmpd="sng">
              <a:solidFill>
                <a:srgbClr val="00FF00"/>
              </a:solidFill>
              <a:prstDash val="solid"/>
              <a:round/>
              <a:headEnd type="none" w="sm" len="sm"/>
              <a:tailEnd type="none" w="sm" len="sm"/>
            </a:ln>
          </p:spPr>
        </p:cxnSp>
        <p:sp>
          <p:nvSpPr>
            <p:cNvPr id="227" name="Google Shape;227;p26"/>
            <p:cNvSpPr/>
            <p:nvPr/>
          </p:nvSpPr>
          <p:spPr>
            <a:xfrm flipH="1">
              <a:off x="1083025" y="2306625"/>
              <a:ext cx="1834800" cy="143400"/>
            </a:xfrm>
            <a:prstGeom prst="parallelogram">
              <a:avLst>
                <a:gd name="adj" fmla="val 96952"/>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8" name="Google Shape;228;p26"/>
            <p:cNvSpPr/>
            <p:nvPr/>
          </p:nvSpPr>
          <p:spPr>
            <a:xfrm>
              <a:off x="1083125" y="2460449"/>
              <a:ext cx="1834800" cy="143400"/>
            </a:xfrm>
            <a:prstGeom prst="parallelogram">
              <a:avLst>
                <a:gd name="adj" fmla="val 96952"/>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6"/>
          <p:cNvSpPr txBox="1"/>
          <p:nvPr/>
        </p:nvSpPr>
        <p:spPr>
          <a:xfrm>
            <a:off x="24872" y="1880913"/>
            <a:ext cx="11829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Primary</a:t>
            </a:r>
            <a:endParaRPr sz="2000" dirty="0"/>
          </a:p>
        </p:txBody>
      </p:sp>
      <p:sp>
        <p:nvSpPr>
          <p:cNvPr id="230" name="Google Shape;230;p26"/>
          <p:cNvSpPr txBox="1"/>
          <p:nvPr/>
        </p:nvSpPr>
        <p:spPr>
          <a:xfrm>
            <a:off x="122842" y="3707642"/>
            <a:ext cx="3816632"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Support Activities:</a:t>
            </a:r>
            <a:endParaRPr sz="2000" dirty="0"/>
          </a:p>
          <a:p>
            <a:pPr marL="457200" lvl="0" indent="-317500" algn="l" rtl="0">
              <a:spcBef>
                <a:spcPts val="0"/>
              </a:spcBef>
              <a:spcAft>
                <a:spcPts val="0"/>
              </a:spcAft>
              <a:buSzPts val="1400"/>
              <a:buChar char="●"/>
            </a:pPr>
            <a:r>
              <a:rPr lang="en" sz="2000" b="1" i="1" dirty="0"/>
              <a:t>Procurement</a:t>
            </a:r>
            <a:endParaRPr sz="2000" b="1" i="1" dirty="0"/>
          </a:p>
          <a:p>
            <a:pPr marL="457200" lvl="0" indent="-317500" algn="l" rtl="0">
              <a:spcBef>
                <a:spcPts val="0"/>
              </a:spcBef>
              <a:spcAft>
                <a:spcPts val="0"/>
              </a:spcAft>
              <a:buSzPts val="1400"/>
              <a:buChar char="●"/>
            </a:pPr>
            <a:r>
              <a:rPr lang="en" sz="2000" dirty="0"/>
              <a:t>Marketing</a:t>
            </a:r>
            <a:endParaRPr sz="2000" dirty="0"/>
          </a:p>
          <a:p>
            <a:pPr marL="457200" lvl="0" indent="-317500" algn="l" rtl="0">
              <a:spcBef>
                <a:spcPts val="0"/>
              </a:spcBef>
              <a:spcAft>
                <a:spcPts val="0"/>
              </a:spcAft>
              <a:buSzPts val="1400"/>
              <a:buChar char="●"/>
            </a:pPr>
            <a:r>
              <a:rPr lang="en" sz="2000" dirty="0"/>
              <a:t>Technological Development</a:t>
            </a:r>
            <a:endParaRPr sz="2000" dirty="0"/>
          </a:p>
        </p:txBody>
      </p:sp>
      <p:sp>
        <p:nvSpPr>
          <p:cNvPr id="2" name="TextBox 1">
            <a:extLst>
              <a:ext uri="{FF2B5EF4-FFF2-40B4-BE49-F238E27FC236}">
                <a16:creationId xmlns:a16="http://schemas.microsoft.com/office/drawing/2014/main" id="{8556385A-063E-B4AD-16D1-00C908414F1F}"/>
              </a:ext>
            </a:extLst>
          </p:cNvPr>
          <p:cNvSpPr txBox="1"/>
          <p:nvPr/>
        </p:nvSpPr>
        <p:spPr>
          <a:xfrm>
            <a:off x="3510135" y="2773633"/>
            <a:ext cx="2520292" cy="1015663"/>
          </a:xfrm>
          <a:prstGeom prst="rect">
            <a:avLst/>
          </a:prstGeom>
          <a:noFill/>
        </p:spPr>
        <p:txBody>
          <a:bodyPr wrap="square" rtlCol="0">
            <a:spAutoFit/>
          </a:bodyPr>
          <a:lstStyle/>
          <a:p>
            <a:r>
              <a:rPr lang="en-US" sz="2000" dirty="0">
                <a:solidFill>
                  <a:schemeClr val="dk1"/>
                </a:solidFill>
                <a:latin typeface="Roboto"/>
                <a:ea typeface="Roboto"/>
                <a:cs typeface="Roboto"/>
                <a:sym typeface="Roboto"/>
              </a:rPr>
              <a:t>Macy’s Is Seeing Record Inventory Buildup in 2022</a:t>
            </a:r>
          </a:p>
        </p:txBody>
      </p:sp>
      <p:sp>
        <p:nvSpPr>
          <p:cNvPr id="3" name="Google Shape;218;p26">
            <a:extLst>
              <a:ext uri="{FF2B5EF4-FFF2-40B4-BE49-F238E27FC236}">
                <a16:creationId xmlns:a16="http://schemas.microsoft.com/office/drawing/2014/main" id="{DCD3EF3F-9809-F33A-D8B2-C3D978AC628D}"/>
              </a:ext>
            </a:extLst>
          </p:cNvPr>
          <p:cNvSpPr txBox="1"/>
          <p:nvPr/>
        </p:nvSpPr>
        <p:spPr>
          <a:xfrm>
            <a:off x="3401665" y="2642192"/>
            <a:ext cx="2501600" cy="237541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1"/>
                </a:solidFill>
                <a:latin typeface="Roboto"/>
                <a:ea typeface="Roboto"/>
                <a:cs typeface="Roboto"/>
                <a:sym typeface="Roboto"/>
              </a:rPr>
              <a:t>To Carry 200+ Brands Per Store, Macy’s Has One of the Largest Warehousing &amp; DC Operations Among All Department Stores</a:t>
            </a:r>
            <a:endParaRPr sz="1800" dirty="0">
              <a:solidFill>
                <a:schemeClr val="dk1"/>
              </a:solidFill>
              <a:latin typeface="Roboto"/>
              <a:ea typeface="Roboto"/>
              <a:cs typeface="Roboto"/>
              <a:sym typeface="Roboto"/>
            </a:endParaRPr>
          </a:p>
        </p:txBody>
      </p:sp>
      <p:sp>
        <p:nvSpPr>
          <p:cNvPr id="4" name="Rectangle 3">
            <a:extLst>
              <a:ext uri="{FF2B5EF4-FFF2-40B4-BE49-F238E27FC236}">
                <a16:creationId xmlns:a16="http://schemas.microsoft.com/office/drawing/2014/main" id="{DEECA61A-EED3-1E1F-6D1F-9E59860A8C30}"/>
              </a:ext>
            </a:extLst>
          </p:cNvPr>
          <p:cNvSpPr/>
          <p:nvPr/>
        </p:nvSpPr>
        <p:spPr>
          <a:xfrm>
            <a:off x="3413168" y="2703762"/>
            <a:ext cx="2410388" cy="1964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
                                        </p:tgtEl>
                                        <p:attrNameLst>
                                          <p:attrName>style.visibility</p:attrName>
                                        </p:attrNameLst>
                                      </p:cBhvr>
                                      <p:to>
                                        <p:strVal val="visible"/>
                                      </p:to>
                                    </p:set>
                                    <p:animEffect transition="in" filter="fade">
                                      <p:cBhvr>
                                        <p:cTn id="12" dur="500"/>
                                        <p:tgtEl>
                                          <p:spTgt spid="2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
                                        </p:tgtEl>
                                        <p:attrNameLst>
                                          <p:attrName>style.visibility</p:attrName>
                                        </p:attrNameLst>
                                      </p:cBhvr>
                                      <p:to>
                                        <p:strVal val="visible"/>
                                      </p:to>
                                    </p:set>
                                    <p:animEffect transition="in" filter="fade">
                                      <p:cBhvr>
                                        <p:cTn id="17" dur="500"/>
                                        <p:tgtEl>
                                          <p:spTgt spid="2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2"/>
                                        </p:tgtEl>
                                        <p:attrNameLst>
                                          <p:attrName>style.visibility</p:attrName>
                                        </p:attrNameLst>
                                      </p:cBhvr>
                                      <p:to>
                                        <p:strVal val="visible"/>
                                      </p:to>
                                    </p:set>
                                    <p:animEffect transition="in" filter="fade">
                                      <p:cBhvr>
                                        <p:cTn id="37" dur="500"/>
                                        <p:tgtEl>
                                          <p:spTgt spid="2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0"/>
                                        </p:tgtEl>
                                        <p:attrNameLst>
                                          <p:attrName>style.visibility</p:attrName>
                                        </p:attrNameLst>
                                      </p:cBhvr>
                                      <p:to>
                                        <p:strVal val="visible"/>
                                      </p:to>
                                    </p:set>
                                    <p:animEffect transition="in" filter="fade">
                                      <p:cBhvr>
                                        <p:cTn id="4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30" grpId="0"/>
      <p:bldP spid="2" grpId="0"/>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27"/>
          <p:cNvPicPr preferRelativeResize="0"/>
          <p:nvPr/>
        </p:nvPicPr>
        <p:blipFill>
          <a:blip r:embed="rId3">
            <a:alphaModFix/>
          </a:blip>
          <a:stretch>
            <a:fillRect/>
          </a:stretch>
        </p:blipFill>
        <p:spPr>
          <a:xfrm>
            <a:off x="4914826" y="1527326"/>
            <a:ext cx="3364777" cy="3364777"/>
          </a:xfrm>
          <a:prstGeom prst="rect">
            <a:avLst/>
          </a:prstGeom>
          <a:noFill/>
          <a:ln>
            <a:noFill/>
          </a:ln>
        </p:spPr>
      </p:pic>
      <p:sp>
        <p:nvSpPr>
          <p:cNvPr id="236" name="Google Shape;23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Change Up The Exclusive Procurement Mix</a:t>
            </a:r>
            <a:endParaRPr/>
          </a:p>
        </p:txBody>
      </p:sp>
      <p:sp>
        <p:nvSpPr>
          <p:cNvPr id="237" name="Google Shape;23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a:solidFill>
                  <a:schemeClr val="tx1"/>
                </a:solidFill>
                <a:highlight>
                  <a:srgbClr val="FFFFFF"/>
                </a:highlight>
              </a:rPr>
              <a:t>From This…</a:t>
            </a:r>
            <a:endParaRPr sz="2000" dirty="0">
              <a:solidFill>
                <a:schemeClr val="tx1"/>
              </a:solidFill>
              <a:highlight>
                <a:srgbClr val="FFFFFF"/>
              </a:highlight>
            </a:endParaRPr>
          </a:p>
          <a:p>
            <a:pPr marL="0" lvl="0" indent="0" algn="l" rtl="0">
              <a:spcBef>
                <a:spcPts val="1200"/>
              </a:spcBef>
              <a:spcAft>
                <a:spcPts val="0"/>
              </a:spcAft>
              <a:buNone/>
            </a:pPr>
            <a:endParaRPr sz="2000" dirty="0">
              <a:solidFill>
                <a:schemeClr val="tx1"/>
              </a:solidFill>
              <a:highlight>
                <a:srgbClr val="FFFFFF"/>
              </a:highlight>
              <a:latin typeface="Montserrat"/>
              <a:ea typeface="Montserrat"/>
              <a:cs typeface="Montserrat"/>
              <a:sym typeface="Montserrat"/>
            </a:endParaRPr>
          </a:p>
          <a:p>
            <a:pPr marL="0" lvl="0" indent="0" algn="l" rtl="0">
              <a:spcBef>
                <a:spcPts val="1200"/>
              </a:spcBef>
              <a:spcAft>
                <a:spcPts val="0"/>
              </a:spcAft>
              <a:buNone/>
            </a:pPr>
            <a:endParaRPr sz="2000" dirty="0">
              <a:solidFill>
                <a:schemeClr val="tx1"/>
              </a:solidFill>
              <a:highlight>
                <a:srgbClr val="FFFFFF"/>
              </a:highlight>
              <a:latin typeface="Montserrat"/>
              <a:ea typeface="Montserrat"/>
              <a:cs typeface="Montserrat"/>
              <a:sym typeface="Montserrat"/>
            </a:endParaRPr>
          </a:p>
          <a:p>
            <a:pPr marL="0" lvl="0" indent="0" algn="l" rtl="0">
              <a:spcBef>
                <a:spcPts val="1200"/>
              </a:spcBef>
              <a:spcAft>
                <a:spcPts val="0"/>
              </a:spcAft>
              <a:buNone/>
            </a:pPr>
            <a:endParaRPr sz="2000" dirty="0">
              <a:solidFill>
                <a:schemeClr val="tx1"/>
              </a:solidFill>
              <a:highlight>
                <a:srgbClr val="FFFFFF"/>
              </a:highlight>
              <a:latin typeface="Montserrat"/>
              <a:ea typeface="Montserrat"/>
              <a:cs typeface="Montserrat"/>
              <a:sym typeface="Montserrat"/>
            </a:endParaRPr>
          </a:p>
          <a:p>
            <a:pPr marL="0" lvl="0" indent="0" algn="l" rtl="0">
              <a:spcBef>
                <a:spcPts val="1200"/>
              </a:spcBef>
              <a:spcAft>
                <a:spcPts val="1200"/>
              </a:spcAft>
              <a:buNone/>
            </a:pPr>
            <a:endParaRPr sz="2000" dirty="0">
              <a:solidFill>
                <a:schemeClr val="tx1"/>
              </a:solidFill>
              <a:highlight>
                <a:srgbClr val="FFFFFF"/>
              </a:highlight>
              <a:latin typeface="Montserrat"/>
              <a:ea typeface="Montserrat"/>
              <a:cs typeface="Montserrat"/>
              <a:sym typeface="Montserrat"/>
            </a:endParaRPr>
          </a:p>
        </p:txBody>
      </p:sp>
      <p:sp>
        <p:nvSpPr>
          <p:cNvPr id="238" name="Google Shape;23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239" name="Google Shape;239;p27"/>
          <p:cNvPicPr preferRelativeResize="0"/>
          <p:nvPr/>
        </p:nvPicPr>
        <p:blipFill>
          <a:blip r:embed="rId4">
            <a:alphaModFix/>
          </a:blip>
          <a:stretch>
            <a:fillRect/>
          </a:stretch>
        </p:blipFill>
        <p:spPr>
          <a:xfrm>
            <a:off x="8060538" y="48950"/>
            <a:ext cx="1018160" cy="572701"/>
          </a:xfrm>
          <a:prstGeom prst="rect">
            <a:avLst/>
          </a:prstGeom>
          <a:noFill/>
          <a:ln>
            <a:noFill/>
          </a:ln>
        </p:spPr>
      </p:pic>
      <p:pic>
        <p:nvPicPr>
          <p:cNvPr id="240" name="Google Shape;240;p27"/>
          <p:cNvPicPr preferRelativeResize="0"/>
          <p:nvPr/>
        </p:nvPicPr>
        <p:blipFill>
          <a:blip r:embed="rId5">
            <a:alphaModFix/>
          </a:blip>
          <a:stretch>
            <a:fillRect/>
          </a:stretch>
        </p:blipFill>
        <p:spPr>
          <a:xfrm>
            <a:off x="431500" y="1755250"/>
            <a:ext cx="6154400" cy="708025"/>
          </a:xfrm>
          <a:prstGeom prst="rect">
            <a:avLst/>
          </a:prstGeom>
          <a:noFill/>
          <a:ln>
            <a:noFill/>
          </a:ln>
        </p:spPr>
      </p:pic>
      <p:pic>
        <p:nvPicPr>
          <p:cNvPr id="241" name="Google Shape;241;p27"/>
          <p:cNvPicPr preferRelativeResize="0"/>
          <p:nvPr/>
        </p:nvPicPr>
        <p:blipFill>
          <a:blip r:embed="rId6">
            <a:alphaModFix/>
          </a:blip>
          <a:stretch>
            <a:fillRect/>
          </a:stretch>
        </p:blipFill>
        <p:spPr>
          <a:xfrm>
            <a:off x="1160476" y="2786976"/>
            <a:ext cx="2836600" cy="14155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par>
                                <p:cTn id="8" presetID="10" presetClass="entr" presetSubtype="0" fill="hold"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fade">
                                      <p:cBhvr>
                                        <p:cTn id="10" dur="500"/>
                                        <p:tgtEl>
                                          <p:spTgt spid="241"/>
                                        </p:tgtEl>
                                      </p:cBhvr>
                                    </p:animEffect>
                                  </p:childTnLst>
                                </p:cTn>
                              </p:par>
                              <p:par>
                                <p:cTn id="11" presetID="10" presetClass="entr" presetSubtype="0" fill="hold" nodeType="with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fade">
                                      <p:cBhvr>
                                        <p:cTn id="1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28"/>
          <p:cNvPicPr preferRelativeResize="0"/>
          <p:nvPr/>
        </p:nvPicPr>
        <p:blipFill>
          <a:blip r:embed="rId3">
            <a:alphaModFix/>
          </a:blip>
          <a:stretch>
            <a:fillRect/>
          </a:stretch>
        </p:blipFill>
        <p:spPr>
          <a:xfrm>
            <a:off x="2300250" y="1551190"/>
            <a:ext cx="7616650" cy="3990562"/>
          </a:xfrm>
          <a:prstGeom prst="rect">
            <a:avLst/>
          </a:prstGeom>
          <a:noFill/>
          <a:ln>
            <a:noFill/>
          </a:ln>
        </p:spPr>
      </p:pic>
      <p:pic>
        <p:nvPicPr>
          <p:cNvPr id="247" name="Google Shape;247;p28"/>
          <p:cNvPicPr preferRelativeResize="0"/>
          <p:nvPr/>
        </p:nvPicPr>
        <p:blipFill>
          <a:blip r:embed="rId4">
            <a:alphaModFix/>
          </a:blip>
          <a:stretch>
            <a:fillRect/>
          </a:stretch>
        </p:blipFill>
        <p:spPr>
          <a:xfrm>
            <a:off x="-355375" y="3099075"/>
            <a:ext cx="4534400" cy="1736975"/>
          </a:xfrm>
          <a:prstGeom prst="rect">
            <a:avLst/>
          </a:prstGeom>
          <a:noFill/>
          <a:ln>
            <a:noFill/>
          </a:ln>
        </p:spPr>
      </p:pic>
      <p:sp>
        <p:nvSpPr>
          <p:cNvPr id="248" name="Google Shape;248;p28"/>
          <p:cNvSpPr txBox="1">
            <a:spLocks noGrp="1"/>
          </p:cNvSpPr>
          <p:nvPr>
            <p:ph type="body" idx="1"/>
          </p:nvPr>
        </p:nvSpPr>
        <p:spPr>
          <a:xfrm>
            <a:off x="230150" y="11974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solidFill>
                  <a:schemeClr val="tx1"/>
                </a:solidFill>
              </a:rPr>
              <a:t>To This…</a:t>
            </a:r>
            <a:endParaRPr sz="2000" dirty="0">
              <a:solidFill>
                <a:schemeClr val="tx1"/>
              </a:solidFill>
            </a:endParaRPr>
          </a:p>
        </p:txBody>
      </p:sp>
      <p:sp>
        <p:nvSpPr>
          <p:cNvPr id="249" name="Google Shape;24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Change Up The Exclusive Procurement Mix</a:t>
            </a:r>
            <a:endParaRPr/>
          </a:p>
        </p:txBody>
      </p:sp>
      <p:sp>
        <p:nvSpPr>
          <p:cNvPr id="250" name="Google Shape;25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251" name="Google Shape;251;p28"/>
          <p:cNvPicPr preferRelativeResize="0"/>
          <p:nvPr/>
        </p:nvPicPr>
        <p:blipFill>
          <a:blip r:embed="rId5">
            <a:alphaModFix/>
          </a:blip>
          <a:stretch>
            <a:fillRect/>
          </a:stretch>
        </p:blipFill>
        <p:spPr>
          <a:xfrm>
            <a:off x="8060538" y="48950"/>
            <a:ext cx="1018160" cy="572701"/>
          </a:xfrm>
          <a:prstGeom prst="rect">
            <a:avLst/>
          </a:prstGeom>
          <a:noFill/>
          <a:ln>
            <a:noFill/>
          </a:ln>
        </p:spPr>
      </p:pic>
      <p:pic>
        <p:nvPicPr>
          <p:cNvPr id="252" name="Google Shape;252;p28"/>
          <p:cNvPicPr preferRelativeResize="0"/>
          <p:nvPr/>
        </p:nvPicPr>
        <p:blipFill>
          <a:blip r:embed="rId6">
            <a:alphaModFix/>
          </a:blip>
          <a:stretch>
            <a:fillRect/>
          </a:stretch>
        </p:blipFill>
        <p:spPr>
          <a:xfrm>
            <a:off x="230151" y="1727472"/>
            <a:ext cx="6663675" cy="1112800"/>
          </a:xfrm>
          <a:prstGeom prst="rect">
            <a:avLst/>
          </a:prstGeom>
          <a:noFill/>
          <a:ln>
            <a:noFill/>
          </a:ln>
        </p:spPr>
      </p:pic>
      <p:pic>
        <p:nvPicPr>
          <p:cNvPr id="253" name="Google Shape;253;p28"/>
          <p:cNvPicPr preferRelativeResize="0"/>
          <p:nvPr/>
        </p:nvPicPr>
        <p:blipFill>
          <a:blip r:embed="rId7">
            <a:alphaModFix/>
          </a:blip>
          <a:stretch>
            <a:fillRect/>
          </a:stretch>
        </p:blipFill>
        <p:spPr>
          <a:xfrm>
            <a:off x="7120049" y="1093926"/>
            <a:ext cx="1575075" cy="15929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nodeType="withEffect">
                                  <p:stCondLst>
                                    <p:cond delay="0"/>
                                  </p:stCondLst>
                                  <p:childTnLst>
                                    <p:set>
                                      <p:cBhvr>
                                        <p:cTn id="9" dur="1" fill="hold">
                                          <p:stCondLst>
                                            <p:cond delay="0"/>
                                          </p:stCondLst>
                                        </p:cTn>
                                        <p:tgtEl>
                                          <p:spTgt spid="253"/>
                                        </p:tgtEl>
                                        <p:attrNameLst>
                                          <p:attrName>style.visibility</p:attrName>
                                        </p:attrNameLst>
                                      </p:cBhvr>
                                      <p:to>
                                        <p:strVal val="visible"/>
                                      </p:to>
                                    </p:set>
                                    <p:animEffect transition="in" filter="fade">
                                      <p:cBhvr>
                                        <p:cTn id="10" dur="500"/>
                                        <p:tgtEl>
                                          <p:spTgt spid="253"/>
                                        </p:tgtEl>
                                      </p:cBhvr>
                                    </p:animEffect>
                                  </p:childTnLst>
                                </p:cTn>
                              </p:par>
                              <p:par>
                                <p:cTn id="11" presetID="10" presetClass="entr" presetSubtype="0" fill="hold"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fade">
                                      <p:cBhvr>
                                        <p:cTn id="13" dur="500"/>
                                        <p:tgtEl>
                                          <p:spTgt spid="246"/>
                                        </p:tgtEl>
                                      </p:cBhvr>
                                    </p:animEffect>
                                  </p:childTnLst>
                                </p:cTn>
                              </p:par>
                              <p:par>
                                <p:cTn id="14" presetID="10" presetClass="entr" presetSubtype="0" fill="hold" nodeType="withEffect">
                                  <p:stCondLst>
                                    <p:cond delay="0"/>
                                  </p:stCondLst>
                                  <p:childTnLst>
                                    <p:set>
                                      <p:cBhvr>
                                        <p:cTn id="15" dur="1" fill="hold">
                                          <p:stCondLst>
                                            <p:cond delay="0"/>
                                          </p:stCondLst>
                                        </p:cTn>
                                        <p:tgtEl>
                                          <p:spTgt spid="247"/>
                                        </p:tgtEl>
                                        <p:attrNameLst>
                                          <p:attrName>style.visibility</p:attrName>
                                        </p:attrNameLst>
                                      </p:cBhvr>
                                      <p:to>
                                        <p:strVal val="visible"/>
                                      </p:to>
                                    </p:set>
                                    <p:animEffect transition="in" filter="fade">
                                      <p:cBhvr>
                                        <p:cTn id="16"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Issue #4: Lack Of Purposeful Online Presence</a:t>
            </a:r>
            <a:endParaRPr dirty="0"/>
          </a:p>
        </p:txBody>
      </p:sp>
      <p:sp>
        <p:nvSpPr>
          <p:cNvPr id="259" name="Google Shape;259;p29"/>
          <p:cNvSpPr txBox="1">
            <a:spLocks noGrp="1"/>
          </p:cNvSpPr>
          <p:nvPr>
            <p:ph type="body" idx="1"/>
          </p:nvPr>
        </p:nvSpPr>
        <p:spPr>
          <a:xfrm>
            <a:off x="311700" y="1381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dirty="0">
                <a:solidFill>
                  <a:schemeClr val="tx1"/>
                </a:solidFill>
              </a:rPr>
              <a:t>What is the Future of Retail?</a:t>
            </a:r>
            <a:endParaRPr sz="2000" b="1" dirty="0">
              <a:solidFill>
                <a:schemeClr val="tx1"/>
              </a:solidFill>
            </a:endParaRPr>
          </a:p>
          <a:p>
            <a:pPr marL="457200" lvl="0" indent="-342900" algn="l" rtl="0">
              <a:spcBef>
                <a:spcPts val="1200"/>
              </a:spcBef>
              <a:spcAft>
                <a:spcPts val="0"/>
              </a:spcAft>
              <a:buSzPts val="1800"/>
              <a:buChar char="●"/>
            </a:pPr>
            <a:r>
              <a:rPr lang="en" sz="2000" b="1" dirty="0">
                <a:solidFill>
                  <a:schemeClr val="tx1"/>
                </a:solidFill>
              </a:rPr>
              <a:t>Is it Brick &amp; Mortar?</a:t>
            </a:r>
            <a:endParaRPr sz="2000" b="1" dirty="0">
              <a:solidFill>
                <a:schemeClr val="tx1"/>
              </a:solidFill>
            </a:endParaRPr>
          </a:p>
          <a:p>
            <a:pPr marL="457200" lvl="0" indent="-342900" algn="l" rtl="0">
              <a:spcBef>
                <a:spcPts val="0"/>
              </a:spcBef>
              <a:spcAft>
                <a:spcPts val="0"/>
              </a:spcAft>
              <a:buSzPts val="1800"/>
              <a:buChar char="●"/>
            </a:pPr>
            <a:r>
              <a:rPr lang="en" sz="2000" b="1" dirty="0">
                <a:solidFill>
                  <a:schemeClr val="tx1"/>
                </a:solidFill>
              </a:rPr>
              <a:t>Is it Online?</a:t>
            </a:r>
            <a:endParaRPr sz="2000" b="1" dirty="0">
              <a:solidFill>
                <a:schemeClr val="tx1"/>
              </a:solidFill>
            </a:endParaRPr>
          </a:p>
        </p:txBody>
      </p:sp>
      <p:sp>
        <p:nvSpPr>
          <p:cNvPr id="260" name="Google Shape;26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261" name="Google Shape;261;p29"/>
          <p:cNvPicPr preferRelativeResize="0"/>
          <p:nvPr/>
        </p:nvPicPr>
        <p:blipFill>
          <a:blip r:embed="rId3">
            <a:alphaModFix/>
          </a:blip>
          <a:stretch>
            <a:fillRect/>
          </a:stretch>
        </p:blipFill>
        <p:spPr>
          <a:xfrm>
            <a:off x="8060538" y="48950"/>
            <a:ext cx="1018160" cy="572701"/>
          </a:xfrm>
          <a:prstGeom prst="rect">
            <a:avLst/>
          </a:prstGeom>
          <a:noFill/>
          <a:ln>
            <a:noFill/>
          </a:ln>
        </p:spPr>
      </p:pic>
      <p:sp>
        <p:nvSpPr>
          <p:cNvPr id="262" name="Google Shape;262;p29"/>
          <p:cNvSpPr txBox="1"/>
          <p:nvPr/>
        </p:nvSpPr>
        <p:spPr>
          <a:xfrm>
            <a:off x="269550" y="4659925"/>
            <a:ext cx="315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Source: shorturl.at/gjnrU</a:t>
            </a:r>
            <a:endParaRPr/>
          </a:p>
        </p:txBody>
      </p:sp>
      <p:pic>
        <p:nvPicPr>
          <p:cNvPr id="263" name="Google Shape;263;p29"/>
          <p:cNvPicPr preferRelativeResize="0"/>
          <p:nvPr/>
        </p:nvPicPr>
        <p:blipFill>
          <a:blip r:embed="rId4">
            <a:alphaModFix/>
          </a:blip>
          <a:stretch>
            <a:fillRect/>
          </a:stretch>
        </p:blipFill>
        <p:spPr>
          <a:xfrm>
            <a:off x="3894364" y="1381076"/>
            <a:ext cx="5153750" cy="3093074"/>
          </a:xfrm>
          <a:prstGeom prst="rect">
            <a:avLst/>
          </a:prstGeom>
          <a:noFill/>
          <a:ln>
            <a:noFill/>
          </a:ln>
        </p:spPr>
      </p:pic>
      <p:cxnSp>
        <p:nvCxnSpPr>
          <p:cNvPr id="264" name="Google Shape;264;p29"/>
          <p:cNvCxnSpPr/>
          <p:nvPr/>
        </p:nvCxnSpPr>
        <p:spPr>
          <a:xfrm rot="10800000" flipH="1">
            <a:off x="7531248" y="1804935"/>
            <a:ext cx="14400" cy="2126400"/>
          </a:xfrm>
          <a:prstGeom prst="straightConnector1">
            <a:avLst/>
          </a:prstGeom>
          <a:noFill/>
          <a:ln w="9525" cap="flat" cmpd="sng">
            <a:solidFill>
              <a:schemeClr val="dk1"/>
            </a:solidFill>
            <a:prstDash val="dash"/>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fade">
                                      <p:cBhvr>
                                        <p:cTn id="7" dur="500"/>
                                        <p:tgtEl>
                                          <p:spTgt spid="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9">
                                            <p:txEl>
                                              <p:pRg st="1" end="1"/>
                                            </p:txEl>
                                          </p:spTgt>
                                        </p:tgtEl>
                                        <p:attrNameLst>
                                          <p:attrName>style.visibility</p:attrName>
                                        </p:attrNameLst>
                                      </p:cBhvr>
                                      <p:to>
                                        <p:strVal val="visible"/>
                                      </p:to>
                                    </p:set>
                                    <p:animEffect transition="in" filter="fade">
                                      <p:cBhvr>
                                        <p:cTn id="12" dur="500"/>
                                        <p:tgtEl>
                                          <p:spTgt spid="25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59">
                                            <p:txEl>
                                              <p:pRg st="2" end="2"/>
                                            </p:txEl>
                                          </p:spTgt>
                                        </p:tgtEl>
                                        <p:attrNameLst>
                                          <p:attrName>style.visibility</p:attrName>
                                        </p:attrNameLst>
                                      </p:cBhvr>
                                      <p:to>
                                        <p:strVal val="visible"/>
                                      </p:to>
                                    </p:set>
                                    <p:animEffect transition="in" filter="fade">
                                      <p:cBhvr>
                                        <p:cTn id="15" dur="500"/>
                                        <p:tgtEl>
                                          <p:spTgt spid="25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3"/>
                                        </p:tgtEl>
                                        <p:attrNameLst>
                                          <p:attrName>style.visibility</p:attrName>
                                        </p:attrNameLst>
                                      </p:cBhvr>
                                      <p:to>
                                        <p:strVal val="visible"/>
                                      </p:to>
                                    </p:set>
                                    <p:animEffect transition="in" filter="fade">
                                      <p:cBhvr>
                                        <p:cTn id="20" dur="500"/>
                                        <p:tgtEl>
                                          <p:spTgt spid="263"/>
                                        </p:tgtEl>
                                      </p:cBhvr>
                                    </p:animEffect>
                                  </p:childTnLst>
                                </p:cTn>
                              </p:par>
                              <p:par>
                                <p:cTn id="21" presetID="10" presetClass="entr" presetSubtype="0" fill="hold" nodeType="withEffect">
                                  <p:stCondLst>
                                    <p:cond delay="0"/>
                                  </p:stCondLst>
                                  <p:childTnLst>
                                    <p:set>
                                      <p:cBhvr>
                                        <p:cTn id="22" dur="1" fill="hold">
                                          <p:stCondLst>
                                            <p:cond delay="0"/>
                                          </p:stCondLst>
                                        </p:cTn>
                                        <p:tgtEl>
                                          <p:spTgt spid="264"/>
                                        </p:tgtEl>
                                        <p:attrNameLst>
                                          <p:attrName>style.visibility</p:attrName>
                                        </p:attrNameLst>
                                      </p:cBhvr>
                                      <p:to>
                                        <p:strVal val="visible"/>
                                      </p:to>
                                    </p:set>
                                    <p:animEffect transition="in" filter="fade">
                                      <p:cBhvr>
                                        <p:cTn id="2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14EE-9189-E6D6-09C4-66AA732C2FE1}"/>
              </a:ext>
            </a:extLst>
          </p:cNvPr>
          <p:cNvSpPr>
            <a:spLocks noGrp="1"/>
          </p:cNvSpPr>
          <p:nvPr>
            <p:ph type="title"/>
          </p:nvPr>
        </p:nvSpPr>
        <p:spPr/>
        <p:txBody>
          <a:bodyPr>
            <a:normAutofit fontScale="90000"/>
          </a:bodyPr>
          <a:lstStyle/>
          <a:p>
            <a:r>
              <a:rPr lang="en-US" dirty="0"/>
              <a:t>Porter’s 5 Force Analysis – Threat of New Entrants</a:t>
            </a:r>
          </a:p>
        </p:txBody>
      </p:sp>
      <p:sp>
        <p:nvSpPr>
          <p:cNvPr id="3" name="Text Placeholder 2">
            <a:extLst>
              <a:ext uri="{FF2B5EF4-FFF2-40B4-BE49-F238E27FC236}">
                <a16:creationId xmlns:a16="http://schemas.microsoft.com/office/drawing/2014/main" id="{F2BABF62-DF99-F5F6-A19D-BE24F7888149}"/>
              </a:ext>
            </a:extLst>
          </p:cNvPr>
          <p:cNvSpPr>
            <a:spLocks noGrp="1"/>
          </p:cNvSpPr>
          <p:nvPr>
            <p:ph type="body" idx="1"/>
          </p:nvPr>
        </p:nvSpPr>
        <p:spPr>
          <a:xfrm>
            <a:off x="311700" y="981023"/>
            <a:ext cx="6603450" cy="3974697"/>
          </a:xfrm>
        </p:spPr>
        <p:txBody>
          <a:bodyPr>
            <a:noAutofit/>
          </a:bodyPr>
          <a:lstStyle/>
          <a:p>
            <a:pPr>
              <a:lnSpc>
                <a:spcPct val="150000"/>
              </a:lnSpc>
            </a:pPr>
            <a:r>
              <a:rPr lang="en-US" sz="2000" dirty="0">
                <a:solidFill>
                  <a:schemeClr val="tx1"/>
                </a:solidFill>
              </a:rPr>
              <a:t>Economies of Scale In Production, Distribution, Advertising, Etc.</a:t>
            </a:r>
          </a:p>
          <a:p>
            <a:pPr>
              <a:lnSpc>
                <a:spcPct val="100000"/>
              </a:lnSpc>
            </a:pPr>
            <a:r>
              <a:rPr lang="en-US" sz="2000" dirty="0">
                <a:solidFill>
                  <a:schemeClr val="tx1"/>
                </a:solidFill>
              </a:rPr>
              <a:t>Incumbents Have Hard To Replicate Learning Curve &amp; Cost Advantages</a:t>
            </a:r>
          </a:p>
          <a:p>
            <a:pPr>
              <a:lnSpc>
                <a:spcPct val="100000"/>
              </a:lnSpc>
            </a:pPr>
            <a:r>
              <a:rPr lang="en-US" sz="2000" dirty="0">
                <a:solidFill>
                  <a:schemeClr val="tx1"/>
                </a:solidFill>
              </a:rPr>
              <a:t>Customers Have Strong Brand Preferences and High Brand Loyalty</a:t>
            </a:r>
          </a:p>
          <a:p>
            <a:pPr>
              <a:lnSpc>
                <a:spcPct val="150000"/>
              </a:lnSpc>
            </a:pPr>
            <a:r>
              <a:rPr lang="en-US" sz="2000" dirty="0">
                <a:solidFill>
                  <a:schemeClr val="tx1"/>
                </a:solidFill>
              </a:rPr>
              <a:t>Patents and Intellectual Property Protections</a:t>
            </a:r>
          </a:p>
          <a:p>
            <a:pPr>
              <a:lnSpc>
                <a:spcPct val="150000"/>
              </a:lnSpc>
            </a:pPr>
            <a:r>
              <a:rPr lang="en-US" sz="2000" dirty="0">
                <a:solidFill>
                  <a:schemeClr val="tx1"/>
                </a:solidFill>
              </a:rPr>
              <a:t>Strong “Network Effects” In Customer Demand</a:t>
            </a:r>
          </a:p>
        </p:txBody>
      </p:sp>
      <p:sp>
        <p:nvSpPr>
          <p:cNvPr id="4" name="Slide Number Placeholder 3">
            <a:extLst>
              <a:ext uri="{FF2B5EF4-FFF2-40B4-BE49-F238E27FC236}">
                <a16:creationId xmlns:a16="http://schemas.microsoft.com/office/drawing/2014/main" id="{D0437527-BF92-48E9-D3DB-3281787C4A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Google Shape;272;p30">
            <a:extLst>
              <a:ext uri="{FF2B5EF4-FFF2-40B4-BE49-F238E27FC236}">
                <a16:creationId xmlns:a16="http://schemas.microsoft.com/office/drawing/2014/main" id="{ACE375E4-6986-1C31-0E52-A46E7DFA3276}"/>
              </a:ext>
            </a:extLst>
          </p:cNvPr>
          <p:cNvPicPr preferRelativeResize="0"/>
          <p:nvPr/>
        </p:nvPicPr>
        <p:blipFill>
          <a:blip r:embed="rId2">
            <a:alphaModFix/>
          </a:blip>
          <a:stretch>
            <a:fillRect/>
          </a:stretch>
        </p:blipFill>
        <p:spPr>
          <a:xfrm>
            <a:off x="8060538" y="48950"/>
            <a:ext cx="1018160" cy="572701"/>
          </a:xfrm>
          <a:prstGeom prst="rect">
            <a:avLst/>
          </a:prstGeom>
          <a:noFill/>
          <a:ln>
            <a:noFill/>
          </a:ln>
        </p:spPr>
      </p:pic>
      <p:sp>
        <p:nvSpPr>
          <p:cNvPr id="6" name="TextBox 5">
            <a:extLst>
              <a:ext uri="{FF2B5EF4-FFF2-40B4-BE49-F238E27FC236}">
                <a16:creationId xmlns:a16="http://schemas.microsoft.com/office/drawing/2014/main" id="{8D2CE5AC-11CA-C343-50DF-AC0678400119}"/>
              </a:ext>
            </a:extLst>
          </p:cNvPr>
          <p:cNvSpPr txBox="1"/>
          <p:nvPr/>
        </p:nvSpPr>
        <p:spPr>
          <a:xfrm>
            <a:off x="7347128" y="1077686"/>
            <a:ext cx="1053193" cy="400110"/>
          </a:xfrm>
          <a:prstGeom prst="rect">
            <a:avLst/>
          </a:prstGeom>
          <a:noFill/>
        </p:spPr>
        <p:txBody>
          <a:bodyPr wrap="square" rtlCol="0">
            <a:spAutoFit/>
          </a:bodyPr>
          <a:lstStyle/>
          <a:p>
            <a:r>
              <a:rPr lang="en-US" sz="2000" dirty="0"/>
              <a:t>Yes</a:t>
            </a:r>
          </a:p>
        </p:txBody>
      </p:sp>
      <p:sp>
        <p:nvSpPr>
          <p:cNvPr id="7" name="TextBox 6">
            <a:extLst>
              <a:ext uri="{FF2B5EF4-FFF2-40B4-BE49-F238E27FC236}">
                <a16:creationId xmlns:a16="http://schemas.microsoft.com/office/drawing/2014/main" id="{FC2A1428-8663-BEE1-AE55-A98FF4DC43E3}"/>
              </a:ext>
            </a:extLst>
          </p:cNvPr>
          <p:cNvSpPr txBox="1"/>
          <p:nvPr/>
        </p:nvSpPr>
        <p:spPr>
          <a:xfrm>
            <a:off x="7347127" y="1932215"/>
            <a:ext cx="1053193" cy="400110"/>
          </a:xfrm>
          <a:prstGeom prst="rect">
            <a:avLst/>
          </a:prstGeom>
          <a:noFill/>
        </p:spPr>
        <p:txBody>
          <a:bodyPr wrap="square" rtlCol="0">
            <a:spAutoFit/>
          </a:bodyPr>
          <a:lstStyle/>
          <a:p>
            <a:r>
              <a:rPr lang="en-US" sz="2000" dirty="0"/>
              <a:t>No</a:t>
            </a:r>
          </a:p>
        </p:txBody>
      </p:sp>
      <p:sp>
        <p:nvSpPr>
          <p:cNvPr id="8" name="TextBox 7">
            <a:extLst>
              <a:ext uri="{FF2B5EF4-FFF2-40B4-BE49-F238E27FC236}">
                <a16:creationId xmlns:a16="http://schemas.microsoft.com/office/drawing/2014/main" id="{961E751F-16C3-1A7C-96BA-07693A53A965}"/>
              </a:ext>
            </a:extLst>
          </p:cNvPr>
          <p:cNvSpPr txBox="1"/>
          <p:nvPr/>
        </p:nvSpPr>
        <p:spPr>
          <a:xfrm>
            <a:off x="7347126" y="2568261"/>
            <a:ext cx="1053193" cy="400110"/>
          </a:xfrm>
          <a:prstGeom prst="rect">
            <a:avLst/>
          </a:prstGeom>
          <a:noFill/>
        </p:spPr>
        <p:txBody>
          <a:bodyPr wrap="square" rtlCol="0">
            <a:spAutoFit/>
          </a:bodyPr>
          <a:lstStyle/>
          <a:p>
            <a:r>
              <a:rPr lang="en-US" sz="2000" dirty="0"/>
              <a:t>No</a:t>
            </a:r>
          </a:p>
        </p:txBody>
      </p:sp>
      <p:sp>
        <p:nvSpPr>
          <p:cNvPr id="9" name="TextBox 8">
            <a:extLst>
              <a:ext uri="{FF2B5EF4-FFF2-40B4-BE49-F238E27FC236}">
                <a16:creationId xmlns:a16="http://schemas.microsoft.com/office/drawing/2014/main" id="{9A78692B-F58A-C17F-31B0-5C4D0E6E5472}"/>
              </a:ext>
            </a:extLst>
          </p:cNvPr>
          <p:cNvSpPr txBox="1"/>
          <p:nvPr/>
        </p:nvSpPr>
        <p:spPr>
          <a:xfrm>
            <a:off x="7347125" y="3246815"/>
            <a:ext cx="1053193" cy="400110"/>
          </a:xfrm>
          <a:prstGeom prst="rect">
            <a:avLst/>
          </a:prstGeom>
          <a:noFill/>
        </p:spPr>
        <p:txBody>
          <a:bodyPr wrap="square" rtlCol="0">
            <a:spAutoFit/>
          </a:bodyPr>
          <a:lstStyle/>
          <a:p>
            <a:r>
              <a:rPr lang="en-US" sz="2000" dirty="0"/>
              <a:t>No</a:t>
            </a:r>
          </a:p>
        </p:txBody>
      </p:sp>
      <p:sp>
        <p:nvSpPr>
          <p:cNvPr id="10" name="TextBox 9">
            <a:extLst>
              <a:ext uri="{FF2B5EF4-FFF2-40B4-BE49-F238E27FC236}">
                <a16:creationId xmlns:a16="http://schemas.microsoft.com/office/drawing/2014/main" id="{3D4B9D7E-4C75-F757-9630-DF1B2C6E8F84}"/>
              </a:ext>
            </a:extLst>
          </p:cNvPr>
          <p:cNvSpPr txBox="1"/>
          <p:nvPr/>
        </p:nvSpPr>
        <p:spPr>
          <a:xfrm>
            <a:off x="7347124" y="3725314"/>
            <a:ext cx="1053193" cy="400110"/>
          </a:xfrm>
          <a:prstGeom prst="rect">
            <a:avLst/>
          </a:prstGeom>
          <a:noFill/>
        </p:spPr>
        <p:txBody>
          <a:bodyPr wrap="square" rtlCol="0">
            <a:spAutoFit/>
          </a:bodyPr>
          <a:lstStyle/>
          <a:p>
            <a:r>
              <a:rPr lang="en-US" sz="2000" dirty="0"/>
              <a:t>No</a:t>
            </a:r>
          </a:p>
        </p:txBody>
      </p:sp>
    </p:spTree>
    <p:extLst>
      <p:ext uri="{BB962C8B-B14F-4D97-AF65-F5344CB8AC3E}">
        <p14:creationId xmlns:p14="http://schemas.microsoft.com/office/powerpoint/2010/main" val="294440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C465EA-D0FB-E03B-3380-8E087832B129}"/>
              </a:ext>
            </a:extLst>
          </p:cNvPr>
          <p:cNvSpPr>
            <a:spLocks noGrp="1"/>
          </p:cNvSpPr>
          <p:nvPr>
            <p:ph type="body" idx="1"/>
          </p:nvPr>
        </p:nvSpPr>
        <p:spPr>
          <a:xfrm>
            <a:off x="311700" y="1152475"/>
            <a:ext cx="6317700" cy="3416400"/>
          </a:xfrm>
        </p:spPr>
        <p:txBody>
          <a:bodyPr>
            <a:normAutofit/>
          </a:bodyPr>
          <a:lstStyle/>
          <a:p>
            <a:pPr>
              <a:lnSpc>
                <a:spcPct val="150000"/>
              </a:lnSpc>
            </a:pPr>
            <a:r>
              <a:rPr lang="en-US" sz="2000" dirty="0">
                <a:solidFill>
                  <a:schemeClr val="tx1"/>
                </a:solidFill>
              </a:rPr>
              <a:t>High Capital Requirements</a:t>
            </a:r>
          </a:p>
          <a:p>
            <a:pPr>
              <a:lnSpc>
                <a:spcPct val="100000"/>
              </a:lnSpc>
            </a:pPr>
            <a:r>
              <a:rPr lang="en-US" sz="2000" dirty="0">
                <a:solidFill>
                  <a:schemeClr val="tx1"/>
                </a:solidFill>
              </a:rPr>
              <a:t>Difficulties in Building a Network of Distributors/Dealers or In Securing Self Space</a:t>
            </a:r>
          </a:p>
          <a:p>
            <a:pPr>
              <a:lnSpc>
                <a:spcPct val="150000"/>
              </a:lnSpc>
            </a:pPr>
            <a:r>
              <a:rPr lang="en-US" sz="2000" dirty="0">
                <a:solidFill>
                  <a:schemeClr val="tx1"/>
                </a:solidFill>
              </a:rPr>
              <a:t>Restrictive Regulatory And Trade Policies</a:t>
            </a:r>
          </a:p>
          <a:p>
            <a:pPr>
              <a:lnSpc>
                <a:spcPct val="150000"/>
              </a:lnSpc>
            </a:pPr>
            <a:endParaRPr lang="en-US" sz="2000" dirty="0">
              <a:solidFill>
                <a:schemeClr val="tx1"/>
              </a:solidFill>
            </a:endParaRPr>
          </a:p>
        </p:txBody>
      </p:sp>
      <p:sp>
        <p:nvSpPr>
          <p:cNvPr id="4" name="Slide Number Placeholder 3">
            <a:extLst>
              <a:ext uri="{FF2B5EF4-FFF2-40B4-BE49-F238E27FC236}">
                <a16:creationId xmlns:a16="http://schemas.microsoft.com/office/drawing/2014/main" id="{C18AF02B-91E4-4A26-7EF1-70F04B2260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Title 1">
            <a:extLst>
              <a:ext uri="{FF2B5EF4-FFF2-40B4-BE49-F238E27FC236}">
                <a16:creationId xmlns:a16="http://schemas.microsoft.com/office/drawing/2014/main" id="{6DADBDBA-3648-73E2-1CA8-FE718663A6A5}"/>
              </a:ext>
            </a:extLst>
          </p:cNvPr>
          <p:cNvSpPr txBox="1">
            <a:spLocks/>
          </p:cNvSpPr>
          <p:nvPr/>
        </p:nvSpPr>
        <p:spPr>
          <a:xfrm>
            <a:off x="464100" y="597425"/>
            <a:ext cx="8520600"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Porter’s 5 Force Analysis – Threat of New Entrants </a:t>
            </a:r>
            <a:r>
              <a:rPr lang="en-US" i="1" dirty="0"/>
              <a:t>(cont.)</a:t>
            </a:r>
          </a:p>
        </p:txBody>
      </p:sp>
      <p:sp>
        <p:nvSpPr>
          <p:cNvPr id="6" name="TextBox 5">
            <a:extLst>
              <a:ext uri="{FF2B5EF4-FFF2-40B4-BE49-F238E27FC236}">
                <a16:creationId xmlns:a16="http://schemas.microsoft.com/office/drawing/2014/main" id="{ED90A435-E174-D843-2F8B-934607B66C66}"/>
              </a:ext>
            </a:extLst>
          </p:cNvPr>
          <p:cNvSpPr txBox="1"/>
          <p:nvPr/>
        </p:nvSpPr>
        <p:spPr>
          <a:xfrm>
            <a:off x="7183842" y="1281793"/>
            <a:ext cx="1053193" cy="400110"/>
          </a:xfrm>
          <a:prstGeom prst="rect">
            <a:avLst/>
          </a:prstGeom>
          <a:noFill/>
        </p:spPr>
        <p:txBody>
          <a:bodyPr wrap="square" rtlCol="0">
            <a:spAutoFit/>
          </a:bodyPr>
          <a:lstStyle/>
          <a:p>
            <a:r>
              <a:rPr lang="en-US" sz="2000" dirty="0"/>
              <a:t>Yes</a:t>
            </a:r>
          </a:p>
        </p:txBody>
      </p:sp>
      <p:sp>
        <p:nvSpPr>
          <p:cNvPr id="7" name="TextBox 6">
            <a:extLst>
              <a:ext uri="{FF2B5EF4-FFF2-40B4-BE49-F238E27FC236}">
                <a16:creationId xmlns:a16="http://schemas.microsoft.com/office/drawing/2014/main" id="{7A4F816C-9C4C-B7B1-D26E-0A38264FF435}"/>
              </a:ext>
            </a:extLst>
          </p:cNvPr>
          <p:cNvSpPr txBox="1"/>
          <p:nvPr/>
        </p:nvSpPr>
        <p:spPr>
          <a:xfrm>
            <a:off x="7183841" y="1681903"/>
            <a:ext cx="1053193" cy="400110"/>
          </a:xfrm>
          <a:prstGeom prst="rect">
            <a:avLst/>
          </a:prstGeom>
          <a:noFill/>
        </p:spPr>
        <p:txBody>
          <a:bodyPr wrap="square" rtlCol="0">
            <a:spAutoFit/>
          </a:bodyPr>
          <a:lstStyle/>
          <a:p>
            <a:r>
              <a:rPr lang="en-US" sz="2000" dirty="0"/>
              <a:t>Yes</a:t>
            </a:r>
          </a:p>
        </p:txBody>
      </p:sp>
      <p:sp>
        <p:nvSpPr>
          <p:cNvPr id="8" name="TextBox 7">
            <a:extLst>
              <a:ext uri="{FF2B5EF4-FFF2-40B4-BE49-F238E27FC236}">
                <a16:creationId xmlns:a16="http://schemas.microsoft.com/office/drawing/2014/main" id="{D9285D55-A9ED-B716-425C-CEBFA56BC5B0}"/>
              </a:ext>
            </a:extLst>
          </p:cNvPr>
          <p:cNvSpPr txBox="1"/>
          <p:nvPr/>
        </p:nvSpPr>
        <p:spPr>
          <a:xfrm>
            <a:off x="7183840" y="2371695"/>
            <a:ext cx="1053193" cy="400110"/>
          </a:xfrm>
          <a:prstGeom prst="rect">
            <a:avLst/>
          </a:prstGeom>
          <a:noFill/>
        </p:spPr>
        <p:txBody>
          <a:bodyPr wrap="square" rtlCol="0">
            <a:spAutoFit/>
          </a:bodyPr>
          <a:lstStyle/>
          <a:p>
            <a:r>
              <a:rPr lang="en-US" sz="2000" dirty="0"/>
              <a:t>No</a:t>
            </a:r>
          </a:p>
        </p:txBody>
      </p:sp>
      <p:pic>
        <p:nvPicPr>
          <p:cNvPr id="9" name="Google Shape;355;p38">
            <a:extLst>
              <a:ext uri="{FF2B5EF4-FFF2-40B4-BE49-F238E27FC236}">
                <a16:creationId xmlns:a16="http://schemas.microsoft.com/office/drawing/2014/main" id="{34D3D285-1A2D-6B9A-7397-5680E59B2A03}"/>
              </a:ext>
            </a:extLst>
          </p:cNvPr>
          <p:cNvPicPr preferRelativeResize="0"/>
          <p:nvPr/>
        </p:nvPicPr>
        <p:blipFill>
          <a:blip r:embed="rId2">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245951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DAC5-7DF4-C6DD-E14B-88B62788E30E}"/>
              </a:ext>
            </a:extLst>
          </p:cNvPr>
          <p:cNvSpPr>
            <a:spLocks noGrp="1"/>
          </p:cNvSpPr>
          <p:nvPr>
            <p:ph type="title"/>
          </p:nvPr>
        </p:nvSpPr>
        <p:spPr>
          <a:xfrm>
            <a:off x="311700" y="494009"/>
            <a:ext cx="8520600" cy="572700"/>
          </a:xfrm>
        </p:spPr>
        <p:txBody>
          <a:bodyPr>
            <a:normAutofit fontScale="90000"/>
          </a:bodyPr>
          <a:lstStyle/>
          <a:p>
            <a:r>
              <a:rPr lang="en-US" dirty="0"/>
              <a:t>Porter’s 5 Forces Analysis – Strength of Current Rivalry</a:t>
            </a:r>
          </a:p>
        </p:txBody>
      </p:sp>
      <p:sp>
        <p:nvSpPr>
          <p:cNvPr id="3" name="Text Placeholder 2">
            <a:extLst>
              <a:ext uri="{FF2B5EF4-FFF2-40B4-BE49-F238E27FC236}">
                <a16:creationId xmlns:a16="http://schemas.microsoft.com/office/drawing/2014/main" id="{7B9EE7B3-752B-07EA-E92C-F5C9DE974E48}"/>
              </a:ext>
            </a:extLst>
          </p:cNvPr>
          <p:cNvSpPr>
            <a:spLocks noGrp="1"/>
          </p:cNvSpPr>
          <p:nvPr>
            <p:ph type="body" idx="1"/>
          </p:nvPr>
        </p:nvSpPr>
        <p:spPr>
          <a:xfrm>
            <a:off x="311700" y="1017725"/>
            <a:ext cx="6007457" cy="4039092"/>
          </a:xfrm>
        </p:spPr>
        <p:txBody>
          <a:bodyPr>
            <a:normAutofit fontScale="92500" lnSpcReduction="10000"/>
          </a:bodyPr>
          <a:lstStyle/>
          <a:p>
            <a:pPr>
              <a:lnSpc>
                <a:spcPct val="150000"/>
              </a:lnSpc>
            </a:pPr>
            <a:r>
              <a:rPr lang="en-US" sz="2000" dirty="0">
                <a:solidFill>
                  <a:schemeClr val="tx1"/>
                </a:solidFill>
              </a:rPr>
              <a:t>Slow Growth And Declining Buyer Demand?</a:t>
            </a:r>
          </a:p>
          <a:p>
            <a:pPr>
              <a:lnSpc>
                <a:spcPct val="150000"/>
              </a:lnSpc>
            </a:pPr>
            <a:r>
              <a:rPr lang="en-US" sz="2000" dirty="0">
                <a:solidFill>
                  <a:schemeClr val="tx1"/>
                </a:solidFill>
              </a:rPr>
              <a:t>Customers Have Less Costly Switching Costs?</a:t>
            </a:r>
          </a:p>
          <a:p>
            <a:pPr>
              <a:lnSpc>
                <a:spcPct val="150000"/>
              </a:lnSpc>
            </a:pPr>
            <a:r>
              <a:rPr lang="en-US" sz="2000" dirty="0">
                <a:solidFill>
                  <a:schemeClr val="tx1"/>
                </a:solidFill>
              </a:rPr>
              <a:t>Products Are Not Differentiated?</a:t>
            </a:r>
          </a:p>
          <a:p>
            <a:pPr>
              <a:lnSpc>
                <a:spcPct val="150000"/>
              </a:lnSpc>
            </a:pPr>
            <a:r>
              <a:rPr lang="en-US" sz="2000" dirty="0">
                <a:solidFill>
                  <a:schemeClr val="tx1"/>
                </a:solidFill>
              </a:rPr>
              <a:t>Excess Inventory, Idle Production Capacity, Or Products w/ High, Fixed Storage Costs?</a:t>
            </a:r>
          </a:p>
          <a:p>
            <a:pPr>
              <a:lnSpc>
                <a:spcPct val="150000"/>
              </a:lnSpc>
            </a:pPr>
            <a:r>
              <a:rPr lang="en-US" sz="2000" dirty="0">
                <a:solidFill>
                  <a:schemeClr val="tx1"/>
                </a:solidFill>
              </a:rPr>
              <a:t>Rivals Are Numerous Or Equal In Size And Capability</a:t>
            </a:r>
          </a:p>
          <a:p>
            <a:pPr>
              <a:lnSpc>
                <a:spcPct val="150000"/>
              </a:lnSpc>
            </a:pPr>
            <a:r>
              <a:rPr lang="en-US" sz="2000" dirty="0">
                <a:solidFill>
                  <a:schemeClr val="tx1"/>
                </a:solidFill>
              </a:rPr>
              <a:t>Rivals Are Diverse</a:t>
            </a:r>
          </a:p>
          <a:p>
            <a:pPr>
              <a:lnSpc>
                <a:spcPct val="150000"/>
              </a:lnSpc>
            </a:pPr>
            <a:r>
              <a:rPr lang="en-US" sz="2000" dirty="0">
                <a:solidFill>
                  <a:schemeClr val="tx1"/>
                </a:solidFill>
              </a:rPr>
              <a:t>Exit Barriers Are High</a:t>
            </a:r>
          </a:p>
        </p:txBody>
      </p:sp>
      <p:sp>
        <p:nvSpPr>
          <p:cNvPr id="4" name="Slide Number Placeholder 3">
            <a:extLst>
              <a:ext uri="{FF2B5EF4-FFF2-40B4-BE49-F238E27FC236}">
                <a16:creationId xmlns:a16="http://schemas.microsoft.com/office/drawing/2014/main" id="{44E59B87-4B04-F8AD-55DE-88D11A5286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Google Shape;272;p30">
            <a:extLst>
              <a:ext uri="{FF2B5EF4-FFF2-40B4-BE49-F238E27FC236}">
                <a16:creationId xmlns:a16="http://schemas.microsoft.com/office/drawing/2014/main" id="{1F9D6739-9468-B9E9-A002-F156B9F2AE2A}"/>
              </a:ext>
            </a:extLst>
          </p:cNvPr>
          <p:cNvPicPr preferRelativeResize="0"/>
          <p:nvPr/>
        </p:nvPicPr>
        <p:blipFill>
          <a:blip r:embed="rId2">
            <a:alphaModFix/>
          </a:blip>
          <a:stretch>
            <a:fillRect/>
          </a:stretch>
        </p:blipFill>
        <p:spPr>
          <a:xfrm>
            <a:off x="8060538" y="48950"/>
            <a:ext cx="1018160" cy="572701"/>
          </a:xfrm>
          <a:prstGeom prst="rect">
            <a:avLst/>
          </a:prstGeom>
          <a:noFill/>
          <a:ln>
            <a:noFill/>
          </a:ln>
        </p:spPr>
      </p:pic>
      <p:sp>
        <p:nvSpPr>
          <p:cNvPr id="6" name="TextBox 5">
            <a:extLst>
              <a:ext uri="{FF2B5EF4-FFF2-40B4-BE49-F238E27FC236}">
                <a16:creationId xmlns:a16="http://schemas.microsoft.com/office/drawing/2014/main" id="{749165C0-8219-55C4-2DF9-2D42FD009550}"/>
              </a:ext>
            </a:extLst>
          </p:cNvPr>
          <p:cNvSpPr txBox="1"/>
          <p:nvPr/>
        </p:nvSpPr>
        <p:spPr>
          <a:xfrm>
            <a:off x="7345787" y="1111658"/>
            <a:ext cx="1126671" cy="400110"/>
          </a:xfrm>
          <a:prstGeom prst="rect">
            <a:avLst/>
          </a:prstGeom>
          <a:noFill/>
        </p:spPr>
        <p:txBody>
          <a:bodyPr wrap="square" rtlCol="0">
            <a:spAutoFit/>
          </a:bodyPr>
          <a:lstStyle/>
          <a:p>
            <a:r>
              <a:rPr lang="en-US" sz="2000" dirty="0"/>
              <a:t>Yes</a:t>
            </a:r>
          </a:p>
        </p:txBody>
      </p:sp>
      <p:sp>
        <p:nvSpPr>
          <p:cNvPr id="7" name="TextBox 6">
            <a:extLst>
              <a:ext uri="{FF2B5EF4-FFF2-40B4-BE49-F238E27FC236}">
                <a16:creationId xmlns:a16="http://schemas.microsoft.com/office/drawing/2014/main" id="{3981B0E6-6248-4808-7CC0-A26D779BED67}"/>
              </a:ext>
            </a:extLst>
          </p:cNvPr>
          <p:cNvSpPr txBox="1"/>
          <p:nvPr/>
        </p:nvSpPr>
        <p:spPr>
          <a:xfrm>
            <a:off x="7345786" y="1511768"/>
            <a:ext cx="1126671" cy="400110"/>
          </a:xfrm>
          <a:prstGeom prst="rect">
            <a:avLst/>
          </a:prstGeom>
          <a:noFill/>
        </p:spPr>
        <p:txBody>
          <a:bodyPr wrap="square" rtlCol="0">
            <a:spAutoFit/>
          </a:bodyPr>
          <a:lstStyle/>
          <a:p>
            <a:r>
              <a:rPr lang="en-US" sz="2000" dirty="0"/>
              <a:t>Yes</a:t>
            </a:r>
          </a:p>
        </p:txBody>
      </p:sp>
      <p:sp>
        <p:nvSpPr>
          <p:cNvPr id="8" name="TextBox 7">
            <a:extLst>
              <a:ext uri="{FF2B5EF4-FFF2-40B4-BE49-F238E27FC236}">
                <a16:creationId xmlns:a16="http://schemas.microsoft.com/office/drawing/2014/main" id="{1E66F14A-F84B-BD8A-D344-8565AE298E99}"/>
              </a:ext>
            </a:extLst>
          </p:cNvPr>
          <p:cNvSpPr txBox="1"/>
          <p:nvPr/>
        </p:nvSpPr>
        <p:spPr>
          <a:xfrm>
            <a:off x="7345785" y="1911878"/>
            <a:ext cx="1126671" cy="400110"/>
          </a:xfrm>
          <a:prstGeom prst="rect">
            <a:avLst/>
          </a:prstGeom>
          <a:noFill/>
        </p:spPr>
        <p:txBody>
          <a:bodyPr wrap="square" rtlCol="0">
            <a:spAutoFit/>
          </a:bodyPr>
          <a:lstStyle/>
          <a:p>
            <a:r>
              <a:rPr lang="en-US" sz="2000" dirty="0"/>
              <a:t>Yes</a:t>
            </a:r>
          </a:p>
        </p:txBody>
      </p:sp>
      <p:sp>
        <p:nvSpPr>
          <p:cNvPr id="9" name="TextBox 8">
            <a:extLst>
              <a:ext uri="{FF2B5EF4-FFF2-40B4-BE49-F238E27FC236}">
                <a16:creationId xmlns:a16="http://schemas.microsoft.com/office/drawing/2014/main" id="{7FD46250-BAD9-F5EC-D257-1C12957FF84A}"/>
              </a:ext>
            </a:extLst>
          </p:cNvPr>
          <p:cNvSpPr txBox="1"/>
          <p:nvPr/>
        </p:nvSpPr>
        <p:spPr>
          <a:xfrm>
            <a:off x="7345784" y="2287272"/>
            <a:ext cx="1126671" cy="400110"/>
          </a:xfrm>
          <a:prstGeom prst="rect">
            <a:avLst/>
          </a:prstGeom>
          <a:noFill/>
        </p:spPr>
        <p:txBody>
          <a:bodyPr wrap="square" rtlCol="0">
            <a:spAutoFit/>
          </a:bodyPr>
          <a:lstStyle/>
          <a:p>
            <a:r>
              <a:rPr lang="en-US" sz="2000" dirty="0"/>
              <a:t>Yes</a:t>
            </a:r>
          </a:p>
        </p:txBody>
      </p:sp>
      <p:sp>
        <p:nvSpPr>
          <p:cNvPr id="10" name="TextBox 9">
            <a:extLst>
              <a:ext uri="{FF2B5EF4-FFF2-40B4-BE49-F238E27FC236}">
                <a16:creationId xmlns:a16="http://schemas.microsoft.com/office/drawing/2014/main" id="{3867D421-5E27-A481-E139-43F1BD4B4D77}"/>
              </a:ext>
            </a:extLst>
          </p:cNvPr>
          <p:cNvSpPr txBox="1"/>
          <p:nvPr/>
        </p:nvSpPr>
        <p:spPr>
          <a:xfrm>
            <a:off x="7345783" y="3199272"/>
            <a:ext cx="1126671" cy="400110"/>
          </a:xfrm>
          <a:prstGeom prst="rect">
            <a:avLst/>
          </a:prstGeom>
          <a:noFill/>
        </p:spPr>
        <p:txBody>
          <a:bodyPr wrap="square" rtlCol="0">
            <a:spAutoFit/>
          </a:bodyPr>
          <a:lstStyle/>
          <a:p>
            <a:r>
              <a:rPr lang="en-US" sz="2000" dirty="0"/>
              <a:t>Yes</a:t>
            </a:r>
          </a:p>
        </p:txBody>
      </p:sp>
      <p:sp>
        <p:nvSpPr>
          <p:cNvPr id="11" name="TextBox 10">
            <a:extLst>
              <a:ext uri="{FF2B5EF4-FFF2-40B4-BE49-F238E27FC236}">
                <a16:creationId xmlns:a16="http://schemas.microsoft.com/office/drawing/2014/main" id="{57B393F6-C898-D6E8-6766-54DF263F43A5}"/>
              </a:ext>
            </a:extLst>
          </p:cNvPr>
          <p:cNvSpPr txBox="1"/>
          <p:nvPr/>
        </p:nvSpPr>
        <p:spPr>
          <a:xfrm>
            <a:off x="7345782" y="3932985"/>
            <a:ext cx="1126671" cy="400110"/>
          </a:xfrm>
          <a:prstGeom prst="rect">
            <a:avLst/>
          </a:prstGeom>
          <a:noFill/>
        </p:spPr>
        <p:txBody>
          <a:bodyPr wrap="square" rtlCol="0">
            <a:spAutoFit/>
          </a:bodyPr>
          <a:lstStyle/>
          <a:p>
            <a:r>
              <a:rPr lang="en-US" sz="2000" dirty="0"/>
              <a:t>No</a:t>
            </a:r>
          </a:p>
        </p:txBody>
      </p:sp>
      <p:sp>
        <p:nvSpPr>
          <p:cNvPr id="12" name="TextBox 11">
            <a:extLst>
              <a:ext uri="{FF2B5EF4-FFF2-40B4-BE49-F238E27FC236}">
                <a16:creationId xmlns:a16="http://schemas.microsoft.com/office/drawing/2014/main" id="{498EBE5D-D68D-899D-5AB0-5FF6682EA31B}"/>
              </a:ext>
            </a:extLst>
          </p:cNvPr>
          <p:cNvSpPr txBox="1"/>
          <p:nvPr/>
        </p:nvSpPr>
        <p:spPr>
          <a:xfrm>
            <a:off x="7345781" y="4322627"/>
            <a:ext cx="1126671" cy="400110"/>
          </a:xfrm>
          <a:prstGeom prst="rect">
            <a:avLst/>
          </a:prstGeom>
          <a:noFill/>
        </p:spPr>
        <p:txBody>
          <a:bodyPr wrap="square" rtlCol="0">
            <a:spAutoFit/>
          </a:bodyPr>
          <a:lstStyle/>
          <a:p>
            <a:r>
              <a:rPr lang="en-US" sz="2000" dirty="0"/>
              <a:t>Yes</a:t>
            </a:r>
          </a:p>
        </p:txBody>
      </p:sp>
    </p:spTree>
    <p:extLst>
      <p:ext uri="{BB962C8B-B14F-4D97-AF65-F5344CB8AC3E}">
        <p14:creationId xmlns:p14="http://schemas.microsoft.com/office/powerpoint/2010/main" val="285249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500"/>
                                        <p:tgtEl>
                                          <p:spTgt spid="1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500"/>
                                        <p:tgtEl>
                                          <p:spTgt spid="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xEl>
                                              <p:pRg st="0" end="0"/>
                                            </p:txEl>
                                          </p:spTgt>
                                        </p:tgtEl>
                                        <p:attrNameLst>
                                          <p:attrName>style.visibility</p:attrName>
                                        </p:attrNameLst>
                                      </p:cBhvr>
                                      <p:to>
                                        <p:strVal val="visible"/>
                                      </p:to>
                                    </p:set>
                                    <p:animEffect transition="in" filter="fade">
                                      <p:cBhvr>
                                        <p:cTn id="62" dur="500"/>
                                        <p:tgtEl>
                                          <p:spTgt spid="11">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
                                            <p:txEl>
                                              <p:pRg st="0" end="0"/>
                                            </p:txEl>
                                          </p:spTgt>
                                        </p:tgtEl>
                                        <p:attrNameLst>
                                          <p:attrName>style.visibility</p:attrName>
                                        </p:attrNameLst>
                                      </p:cBhvr>
                                      <p:to>
                                        <p:strVal val="visible"/>
                                      </p:to>
                                    </p:set>
                                    <p:animEffect transition="in" filter="fade">
                                      <p:cBhvr>
                                        <p:cTn id="7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6D53-6809-9707-D44C-45A175E998A6}"/>
              </a:ext>
            </a:extLst>
          </p:cNvPr>
          <p:cNvSpPr>
            <a:spLocks noGrp="1"/>
          </p:cNvSpPr>
          <p:nvPr>
            <p:ph type="title"/>
          </p:nvPr>
        </p:nvSpPr>
        <p:spPr/>
        <p:txBody>
          <a:bodyPr>
            <a:normAutofit fontScale="90000"/>
          </a:bodyPr>
          <a:lstStyle/>
          <a:p>
            <a:r>
              <a:rPr lang="en-US" dirty="0"/>
              <a:t>Porter’s 5 Forces Analysis – Power of Buyers</a:t>
            </a:r>
          </a:p>
        </p:txBody>
      </p:sp>
      <p:sp>
        <p:nvSpPr>
          <p:cNvPr id="3" name="Text Placeholder 2">
            <a:extLst>
              <a:ext uri="{FF2B5EF4-FFF2-40B4-BE49-F238E27FC236}">
                <a16:creationId xmlns:a16="http://schemas.microsoft.com/office/drawing/2014/main" id="{DCA475E0-1017-1FD3-8456-4B7E623885AF}"/>
              </a:ext>
            </a:extLst>
          </p:cNvPr>
          <p:cNvSpPr>
            <a:spLocks noGrp="1"/>
          </p:cNvSpPr>
          <p:nvPr>
            <p:ph type="body" idx="1"/>
          </p:nvPr>
        </p:nvSpPr>
        <p:spPr>
          <a:xfrm>
            <a:off x="311701" y="922564"/>
            <a:ext cx="6546300" cy="4033157"/>
          </a:xfrm>
        </p:spPr>
        <p:txBody>
          <a:bodyPr>
            <a:normAutofit/>
          </a:bodyPr>
          <a:lstStyle/>
          <a:p>
            <a:r>
              <a:rPr lang="en-US" sz="2400" dirty="0">
                <a:solidFill>
                  <a:schemeClr val="tx1"/>
                </a:solidFill>
              </a:rPr>
              <a:t>Buyer Demand Is Weak In Relation To The Available Supply?</a:t>
            </a:r>
          </a:p>
          <a:p>
            <a:r>
              <a:rPr lang="en-US" sz="2400" dirty="0">
                <a:solidFill>
                  <a:schemeClr val="tx1"/>
                </a:solidFill>
              </a:rPr>
              <a:t>Industry’s Products Are Undifferentiated / Standard</a:t>
            </a:r>
          </a:p>
          <a:p>
            <a:r>
              <a:rPr lang="en-US" sz="2400" dirty="0">
                <a:solidFill>
                  <a:schemeClr val="tx1"/>
                </a:solidFill>
              </a:rPr>
              <a:t>Few Switching Costs</a:t>
            </a:r>
          </a:p>
          <a:p>
            <a:r>
              <a:rPr lang="en-US" sz="2400" dirty="0">
                <a:solidFill>
                  <a:schemeClr val="tx1"/>
                </a:solidFill>
              </a:rPr>
              <a:t>Available Substitutes</a:t>
            </a:r>
          </a:p>
          <a:p>
            <a:r>
              <a:rPr lang="en-US" sz="2400" dirty="0">
                <a:solidFill>
                  <a:schemeClr val="tx1"/>
                </a:solidFill>
              </a:rPr>
              <a:t>Buyers are A Credible Threat of Backward Integration</a:t>
            </a:r>
          </a:p>
        </p:txBody>
      </p:sp>
      <p:sp>
        <p:nvSpPr>
          <p:cNvPr id="4" name="Slide Number Placeholder 3">
            <a:extLst>
              <a:ext uri="{FF2B5EF4-FFF2-40B4-BE49-F238E27FC236}">
                <a16:creationId xmlns:a16="http://schemas.microsoft.com/office/drawing/2014/main" id="{E42D0B56-D69E-749B-E99A-B3AD839753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Google Shape;272;p30">
            <a:extLst>
              <a:ext uri="{FF2B5EF4-FFF2-40B4-BE49-F238E27FC236}">
                <a16:creationId xmlns:a16="http://schemas.microsoft.com/office/drawing/2014/main" id="{8EA344DE-3952-3ECE-C92F-D15393C8EAC3}"/>
              </a:ext>
            </a:extLst>
          </p:cNvPr>
          <p:cNvPicPr preferRelativeResize="0"/>
          <p:nvPr/>
        </p:nvPicPr>
        <p:blipFill>
          <a:blip r:embed="rId2">
            <a:alphaModFix/>
          </a:blip>
          <a:stretch>
            <a:fillRect/>
          </a:stretch>
        </p:blipFill>
        <p:spPr>
          <a:xfrm>
            <a:off x="8060538" y="48950"/>
            <a:ext cx="1018160" cy="572701"/>
          </a:xfrm>
          <a:prstGeom prst="rect">
            <a:avLst/>
          </a:prstGeom>
          <a:noFill/>
          <a:ln>
            <a:noFill/>
          </a:ln>
        </p:spPr>
      </p:pic>
      <p:sp>
        <p:nvSpPr>
          <p:cNvPr id="6" name="TextBox 5">
            <a:extLst>
              <a:ext uri="{FF2B5EF4-FFF2-40B4-BE49-F238E27FC236}">
                <a16:creationId xmlns:a16="http://schemas.microsoft.com/office/drawing/2014/main" id="{3CD81205-97AF-7ECE-D9A6-C2257CF9E322}"/>
              </a:ext>
            </a:extLst>
          </p:cNvPr>
          <p:cNvSpPr txBox="1"/>
          <p:nvPr/>
        </p:nvSpPr>
        <p:spPr>
          <a:xfrm>
            <a:off x="7530894" y="1017725"/>
            <a:ext cx="1059287" cy="400110"/>
          </a:xfrm>
          <a:prstGeom prst="rect">
            <a:avLst/>
          </a:prstGeom>
          <a:noFill/>
        </p:spPr>
        <p:txBody>
          <a:bodyPr wrap="square" rtlCol="0">
            <a:spAutoFit/>
          </a:bodyPr>
          <a:lstStyle/>
          <a:p>
            <a:r>
              <a:rPr lang="en-US" sz="2000" dirty="0"/>
              <a:t>No</a:t>
            </a:r>
          </a:p>
        </p:txBody>
      </p:sp>
      <p:sp>
        <p:nvSpPr>
          <p:cNvPr id="7" name="TextBox 6">
            <a:extLst>
              <a:ext uri="{FF2B5EF4-FFF2-40B4-BE49-F238E27FC236}">
                <a16:creationId xmlns:a16="http://schemas.microsoft.com/office/drawing/2014/main" id="{C5C91855-422F-44C3-0F37-238BCF7E7613}"/>
              </a:ext>
            </a:extLst>
          </p:cNvPr>
          <p:cNvSpPr txBox="1"/>
          <p:nvPr/>
        </p:nvSpPr>
        <p:spPr>
          <a:xfrm>
            <a:off x="7530894" y="1836791"/>
            <a:ext cx="1059287" cy="400110"/>
          </a:xfrm>
          <a:prstGeom prst="rect">
            <a:avLst/>
          </a:prstGeom>
          <a:noFill/>
        </p:spPr>
        <p:txBody>
          <a:bodyPr wrap="square" rtlCol="0">
            <a:spAutoFit/>
          </a:bodyPr>
          <a:lstStyle/>
          <a:p>
            <a:r>
              <a:rPr lang="en-US" sz="2000" dirty="0"/>
              <a:t>Yes</a:t>
            </a:r>
          </a:p>
        </p:txBody>
      </p:sp>
      <p:sp>
        <p:nvSpPr>
          <p:cNvPr id="8" name="TextBox 7">
            <a:extLst>
              <a:ext uri="{FF2B5EF4-FFF2-40B4-BE49-F238E27FC236}">
                <a16:creationId xmlns:a16="http://schemas.microsoft.com/office/drawing/2014/main" id="{8FE77297-F90F-0DD8-AE96-B76C7AABBFD7}"/>
              </a:ext>
            </a:extLst>
          </p:cNvPr>
          <p:cNvSpPr txBox="1"/>
          <p:nvPr/>
        </p:nvSpPr>
        <p:spPr>
          <a:xfrm>
            <a:off x="7530894" y="2739087"/>
            <a:ext cx="1059287" cy="400110"/>
          </a:xfrm>
          <a:prstGeom prst="rect">
            <a:avLst/>
          </a:prstGeom>
          <a:noFill/>
        </p:spPr>
        <p:txBody>
          <a:bodyPr wrap="square" rtlCol="0">
            <a:spAutoFit/>
          </a:bodyPr>
          <a:lstStyle/>
          <a:p>
            <a:r>
              <a:rPr lang="en-US" sz="2000" dirty="0"/>
              <a:t>Yes</a:t>
            </a:r>
          </a:p>
        </p:txBody>
      </p:sp>
      <p:sp>
        <p:nvSpPr>
          <p:cNvPr id="9" name="TextBox 8">
            <a:extLst>
              <a:ext uri="{FF2B5EF4-FFF2-40B4-BE49-F238E27FC236}">
                <a16:creationId xmlns:a16="http://schemas.microsoft.com/office/drawing/2014/main" id="{9B60AB57-B71A-91EE-78C1-09AEA23F004A}"/>
              </a:ext>
            </a:extLst>
          </p:cNvPr>
          <p:cNvSpPr txBox="1"/>
          <p:nvPr/>
        </p:nvSpPr>
        <p:spPr>
          <a:xfrm>
            <a:off x="7530894" y="3139197"/>
            <a:ext cx="1059287" cy="400110"/>
          </a:xfrm>
          <a:prstGeom prst="rect">
            <a:avLst/>
          </a:prstGeom>
          <a:noFill/>
        </p:spPr>
        <p:txBody>
          <a:bodyPr wrap="square" rtlCol="0">
            <a:spAutoFit/>
          </a:bodyPr>
          <a:lstStyle/>
          <a:p>
            <a:r>
              <a:rPr lang="en-US" sz="2000" dirty="0"/>
              <a:t>Yes</a:t>
            </a:r>
          </a:p>
        </p:txBody>
      </p:sp>
      <p:sp>
        <p:nvSpPr>
          <p:cNvPr id="10" name="TextBox 9">
            <a:extLst>
              <a:ext uri="{FF2B5EF4-FFF2-40B4-BE49-F238E27FC236}">
                <a16:creationId xmlns:a16="http://schemas.microsoft.com/office/drawing/2014/main" id="{4AE9362C-213F-37B5-FD0D-18F0F6ADABF2}"/>
              </a:ext>
            </a:extLst>
          </p:cNvPr>
          <p:cNvSpPr txBox="1"/>
          <p:nvPr/>
        </p:nvSpPr>
        <p:spPr>
          <a:xfrm>
            <a:off x="7530893" y="3539307"/>
            <a:ext cx="1059287" cy="400110"/>
          </a:xfrm>
          <a:prstGeom prst="rect">
            <a:avLst/>
          </a:prstGeom>
          <a:noFill/>
        </p:spPr>
        <p:txBody>
          <a:bodyPr wrap="square" rtlCol="0">
            <a:spAutoFit/>
          </a:bodyPr>
          <a:lstStyle/>
          <a:p>
            <a:r>
              <a:rPr lang="en-US" sz="2000" dirty="0"/>
              <a:t>No</a:t>
            </a:r>
          </a:p>
        </p:txBody>
      </p:sp>
    </p:spTree>
    <p:extLst>
      <p:ext uri="{BB962C8B-B14F-4D97-AF65-F5344CB8AC3E}">
        <p14:creationId xmlns:p14="http://schemas.microsoft.com/office/powerpoint/2010/main" val="42443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b="1" dirty="0"/>
              <a:t>Issue #1: Brick &amp; Mortar Business Model Is Dying</a:t>
            </a:r>
            <a:endParaRPr sz="1720" dirty="0">
              <a:solidFill>
                <a:srgbClr val="FF0000"/>
              </a:solidFill>
            </a:endParaRPr>
          </a:p>
        </p:txBody>
      </p:sp>
      <p:sp>
        <p:nvSpPr>
          <p:cNvPr id="338" name="Google Shape;33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339" name="Google Shape;339;p37"/>
          <p:cNvPicPr preferRelativeResize="0"/>
          <p:nvPr/>
        </p:nvPicPr>
        <p:blipFill>
          <a:blip r:embed="rId3">
            <a:alphaModFix/>
          </a:blip>
          <a:stretch>
            <a:fillRect/>
          </a:stretch>
        </p:blipFill>
        <p:spPr>
          <a:xfrm>
            <a:off x="8060538" y="48950"/>
            <a:ext cx="1018160" cy="572701"/>
          </a:xfrm>
          <a:prstGeom prst="rect">
            <a:avLst/>
          </a:prstGeom>
          <a:noFill/>
          <a:ln>
            <a:noFill/>
          </a:ln>
        </p:spPr>
      </p:pic>
      <p:pic>
        <p:nvPicPr>
          <p:cNvPr id="340" name="Google Shape;340;p37"/>
          <p:cNvPicPr preferRelativeResize="0"/>
          <p:nvPr/>
        </p:nvPicPr>
        <p:blipFill>
          <a:blip r:embed="rId4">
            <a:alphaModFix/>
          </a:blip>
          <a:stretch>
            <a:fillRect/>
          </a:stretch>
        </p:blipFill>
        <p:spPr>
          <a:xfrm>
            <a:off x="4233900" y="1102750"/>
            <a:ext cx="4238550" cy="3678400"/>
          </a:xfrm>
          <a:prstGeom prst="rect">
            <a:avLst/>
          </a:prstGeom>
          <a:noFill/>
          <a:ln>
            <a:noFill/>
          </a:ln>
        </p:spPr>
      </p:pic>
      <p:sp>
        <p:nvSpPr>
          <p:cNvPr id="341" name="Google Shape;341;p37"/>
          <p:cNvSpPr txBox="1"/>
          <p:nvPr/>
        </p:nvSpPr>
        <p:spPr>
          <a:xfrm>
            <a:off x="89850" y="4690675"/>
            <a:ext cx="6775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t>Source: https://www.businessinsider.com/brick-and-mortar-retailers-getting-hit-the-hardest-2018-5</a:t>
            </a:r>
            <a:endParaRPr sz="1000" i="1"/>
          </a:p>
        </p:txBody>
      </p:sp>
      <p:sp>
        <p:nvSpPr>
          <p:cNvPr id="342" name="Google Shape;342;p37"/>
          <p:cNvSpPr txBox="1"/>
          <p:nvPr/>
        </p:nvSpPr>
        <p:spPr>
          <a:xfrm>
            <a:off x="467175" y="1224659"/>
            <a:ext cx="3389400" cy="3231624"/>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dirty="0">
                <a:solidFill>
                  <a:schemeClr val="tx1"/>
                </a:solidFill>
              </a:rPr>
              <a:t>Internal Analysis:</a:t>
            </a:r>
            <a:endParaRPr sz="2000" dirty="0">
              <a:solidFill>
                <a:schemeClr val="tx1"/>
              </a:solidFill>
            </a:endParaRPr>
          </a:p>
          <a:p>
            <a:pPr marL="457200" lvl="0" indent="-342900" algn="l" rtl="0">
              <a:lnSpc>
                <a:spcPct val="115000"/>
              </a:lnSpc>
              <a:spcBef>
                <a:spcPts val="0"/>
              </a:spcBef>
              <a:spcAft>
                <a:spcPts val="0"/>
              </a:spcAft>
              <a:buSzPts val="1800"/>
              <a:buChar char="●"/>
            </a:pPr>
            <a:r>
              <a:rPr lang="en" sz="2000" dirty="0">
                <a:solidFill>
                  <a:schemeClr val="tx1"/>
                </a:solidFill>
              </a:rPr>
              <a:t>Macy’s Can’t Continue As a Primarily B&amp;M Business</a:t>
            </a:r>
            <a:endParaRPr sz="2000" dirty="0">
              <a:solidFill>
                <a:schemeClr val="tx1"/>
              </a:solidFill>
            </a:endParaRPr>
          </a:p>
          <a:p>
            <a:pPr marL="0" lvl="0" indent="0" algn="l" rtl="0">
              <a:lnSpc>
                <a:spcPct val="150000"/>
              </a:lnSpc>
              <a:spcBef>
                <a:spcPts val="0"/>
              </a:spcBef>
              <a:spcAft>
                <a:spcPts val="0"/>
              </a:spcAft>
              <a:buNone/>
            </a:pPr>
            <a:endParaRPr sz="2000" dirty="0">
              <a:solidFill>
                <a:schemeClr val="tx1"/>
              </a:solidFill>
            </a:endParaRPr>
          </a:p>
          <a:p>
            <a:pPr marL="457200" lvl="0" indent="-342900" algn="l" rtl="0">
              <a:lnSpc>
                <a:spcPct val="115000"/>
              </a:lnSpc>
              <a:spcBef>
                <a:spcPts val="0"/>
              </a:spcBef>
              <a:spcAft>
                <a:spcPts val="0"/>
              </a:spcAft>
              <a:buSzPts val="1800"/>
              <a:buChar char="●"/>
            </a:pPr>
            <a:r>
              <a:rPr lang="en" sz="2000" dirty="0">
                <a:solidFill>
                  <a:schemeClr val="tx1"/>
                </a:solidFill>
              </a:rPr>
              <a:t>Management Needs To Adapt Their Priorities Accordingly</a:t>
            </a:r>
            <a:endParaRPr sz="2000" dirty="0">
              <a:solidFill>
                <a:schemeClr val="tx1"/>
              </a:solidFill>
            </a:endParaRPr>
          </a:p>
        </p:txBody>
      </p:sp>
    </p:spTree>
    <p:extLst>
      <p:ext uri="{BB962C8B-B14F-4D97-AF65-F5344CB8AC3E}">
        <p14:creationId xmlns:p14="http://schemas.microsoft.com/office/powerpoint/2010/main" val="1444787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Effect transition="in" filter="fade">
                                      <p:cBhvr>
                                        <p:cTn id="7" dur="500"/>
                                        <p:tgtEl>
                                          <p:spTgt spid="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2">
                                            <p:txEl>
                                              <p:pRg st="1" end="1"/>
                                            </p:txEl>
                                          </p:spTgt>
                                        </p:tgtEl>
                                        <p:attrNameLst>
                                          <p:attrName>style.visibility</p:attrName>
                                        </p:attrNameLst>
                                      </p:cBhvr>
                                      <p:to>
                                        <p:strVal val="visible"/>
                                      </p:to>
                                    </p:set>
                                    <p:animEffect transition="in" filter="fade">
                                      <p:cBhvr>
                                        <p:cTn id="12" dur="500"/>
                                        <p:tgtEl>
                                          <p:spTgt spid="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0"/>
                                        </p:tgtEl>
                                        <p:attrNameLst>
                                          <p:attrName>style.visibility</p:attrName>
                                        </p:attrNameLst>
                                      </p:cBhvr>
                                      <p:to>
                                        <p:strVal val="visible"/>
                                      </p:to>
                                    </p:set>
                                    <p:animEffect transition="in" filter="fade">
                                      <p:cBhvr>
                                        <p:cTn id="17" dur="500"/>
                                        <p:tgtEl>
                                          <p:spTgt spid="3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2">
                                            <p:txEl>
                                              <p:pRg st="3" end="3"/>
                                            </p:txEl>
                                          </p:spTgt>
                                        </p:tgtEl>
                                        <p:attrNameLst>
                                          <p:attrName>style.visibility</p:attrName>
                                        </p:attrNameLst>
                                      </p:cBhvr>
                                      <p:to>
                                        <p:strVal val="visible"/>
                                      </p:to>
                                    </p:set>
                                    <p:animEffect transition="in" filter="fade">
                                      <p:cBhvr>
                                        <p:cTn id="22" dur="500"/>
                                        <p:tgtEl>
                                          <p:spTgt spid="3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A91711-D553-7962-4A64-37C07188312D}"/>
              </a:ext>
            </a:extLst>
          </p:cNvPr>
          <p:cNvSpPr>
            <a:spLocks noGrp="1"/>
          </p:cNvSpPr>
          <p:nvPr>
            <p:ph type="body" idx="1"/>
          </p:nvPr>
        </p:nvSpPr>
        <p:spPr>
          <a:xfrm>
            <a:off x="311700" y="1152475"/>
            <a:ext cx="6472821" cy="3416400"/>
          </a:xfrm>
        </p:spPr>
        <p:txBody>
          <a:bodyPr/>
          <a:lstStyle/>
          <a:p>
            <a:r>
              <a:rPr lang="en-US" sz="2400" dirty="0">
                <a:solidFill>
                  <a:schemeClr val="tx1"/>
                </a:solidFill>
              </a:rPr>
              <a:t>Buyers are Knowledgeable of Products, Costs, and Pricing</a:t>
            </a:r>
          </a:p>
          <a:p>
            <a:r>
              <a:rPr lang="en-US" sz="2400" dirty="0">
                <a:solidFill>
                  <a:schemeClr val="tx1"/>
                </a:solidFill>
              </a:rPr>
              <a:t>Buyers Have Discretion in Delaying Purchases</a:t>
            </a:r>
          </a:p>
          <a:p>
            <a:r>
              <a:rPr lang="en-US" sz="2400" dirty="0">
                <a:solidFill>
                  <a:schemeClr val="tx1"/>
                </a:solidFill>
              </a:rPr>
              <a:t>Buyers Are Price Sensitive</a:t>
            </a:r>
          </a:p>
          <a:p>
            <a:pPr lvl="1"/>
            <a:r>
              <a:rPr lang="en-US" sz="1800" dirty="0">
                <a:solidFill>
                  <a:schemeClr val="tx1"/>
                </a:solidFill>
              </a:rPr>
              <a:t>Significant Fraction of Buyer’s Costs</a:t>
            </a:r>
          </a:p>
          <a:p>
            <a:pPr lvl="1"/>
            <a:r>
              <a:rPr lang="en-US" sz="1800" dirty="0">
                <a:solidFill>
                  <a:schemeClr val="tx1"/>
                </a:solidFill>
              </a:rPr>
              <a:t>Buyers Have Low Earnings</a:t>
            </a:r>
          </a:p>
          <a:p>
            <a:pPr lvl="1"/>
            <a:r>
              <a:rPr lang="en-US" sz="1800" dirty="0">
                <a:solidFill>
                  <a:schemeClr val="tx1"/>
                </a:solidFill>
              </a:rPr>
              <a:t>Is Price The Primary Concern?</a:t>
            </a:r>
          </a:p>
          <a:p>
            <a:endParaRPr lang="en-US" dirty="0"/>
          </a:p>
        </p:txBody>
      </p:sp>
      <p:sp>
        <p:nvSpPr>
          <p:cNvPr id="4" name="Slide Number Placeholder 3">
            <a:extLst>
              <a:ext uri="{FF2B5EF4-FFF2-40B4-BE49-F238E27FC236}">
                <a16:creationId xmlns:a16="http://schemas.microsoft.com/office/drawing/2014/main" id="{AFA44BEA-DB8E-1E20-5525-3225B51B9F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5" name="Title 1">
            <a:extLst>
              <a:ext uri="{FF2B5EF4-FFF2-40B4-BE49-F238E27FC236}">
                <a16:creationId xmlns:a16="http://schemas.microsoft.com/office/drawing/2014/main" id="{315E2D95-3D96-0933-5DE1-62CBEE3D50B2}"/>
              </a:ext>
            </a:extLst>
          </p:cNvPr>
          <p:cNvSpPr txBox="1">
            <a:spLocks/>
          </p:cNvSpPr>
          <p:nvPr/>
        </p:nvSpPr>
        <p:spPr>
          <a:xfrm>
            <a:off x="464100" y="5974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Porter’s 5 Forces Analysis – Power of Buyers (</a:t>
            </a:r>
            <a:r>
              <a:rPr lang="en-US" i="1" dirty="0"/>
              <a:t>cont.)</a:t>
            </a:r>
          </a:p>
        </p:txBody>
      </p:sp>
      <p:sp>
        <p:nvSpPr>
          <p:cNvPr id="6" name="TextBox 5">
            <a:extLst>
              <a:ext uri="{FF2B5EF4-FFF2-40B4-BE49-F238E27FC236}">
                <a16:creationId xmlns:a16="http://schemas.microsoft.com/office/drawing/2014/main" id="{D50674C6-9A98-C1A2-D6D7-2812C5B5A839}"/>
              </a:ext>
            </a:extLst>
          </p:cNvPr>
          <p:cNvSpPr txBox="1"/>
          <p:nvPr/>
        </p:nvSpPr>
        <p:spPr>
          <a:xfrm>
            <a:off x="7196158" y="1273455"/>
            <a:ext cx="1059287" cy="400110"/>
          </a:xfrm>
          <a:prstGeom prst="rect">
            <a:avLst/>
          </a:prstGeom>
          <a:noFill/>
        </p:spPr>
        <p:txBody>
          <a:bodyPr wrap="square" rtlCol="0">
            <a:spAutoFit/>
          </a:bodyPr>
          <a:lstStyle/>
          <a:p>
            <a:r>
              <a:rPr lang="en-US" sz="2000" dirty="0"/>
              <a:t>No</a:t>
            </a:r>
          </a:p>
        </p:txBody>
      </p:sp>
      <p:sp>
        <p:nvSpPr>
          <p:cNvPr id="7" name="TextBox 6">
            <a:extLst>
              <a:ext uri="{FF2B5EF4-FFF2-40B4-BE49-F238E27FC236}">
                <a16:creationId xmlns:a16="http://schemas.microsoft.com/office/drawing/2014/main" id="{34D67CFB-3871-CDA9-D1C5-47B9AB438A65}"/>
              </a:ext>
            </a:extLst>
          </p:cNvPr>
          <p:cNvSpPr txBox="1"/>
          <p:nvPr/>
        </p:nvSpPr>
        <p:spPr>
          <a:xfrm>
            <a:off x="7196157" y="2119735"/>
            <a:ext cx="1059287" cy="400110"/>
          </a:xfrm>
          <a:prstGeom prst="rect">
            <a:avLst/>
          </a:prstGeom>
          <a:noFill/>
        </p:spPr>
        <p:txBody>
          <a:bodyPr wrap="square" rtlCol="0">
            <a:spAutoFit/>
          </a:bodyPr>
          <a:lstStyle/>
          <a:p>
            <a:r>
              <a:rPr lang="en-US" sz="2000" dirty="0"/>
              <a:t>Yes</a:t>
            </a:r>
          </a:p>
        </p:txBody>
      </p:sp>
      <p:sp>
        <p:nvSpPr>
          <p:cNvPr id="8" name="TextBox 7">
            <a:extLst>
              <a:ext uri="{FF2B5EF4-FFF2-40B4-BE49-F238E27FC236}">
                <a16:creationId xmlns:a16="http://schemas.microsoft.com/office/drawing/2014/main" id="{912879F9-5118-E612-3BA9-261461A6D592}"/>
              </a:ext>
            </a:extLst>
          </p:cNvPr>
          <p:cNvSpPr txBox="1"/>
          <p:nvPr/>
        </p:nvSpPr>
        <p:spPr>
          <a:xfrm>
            <a:off x="7196157" y="2860675"/>
            <a:ext cx="1059287" cy="400110"/>
          </a:xfrm>
          <a:prstGeom prst="rect">
            <a:avLst/>
          </a:prstGeom>
          <a:noFill/>
        </p:spPr>
        <p:txBody>
          <a:bodyPr wrap="square" rtlCol="0">
            <a:spAutoFit/>
          </a:bodyPr>
          <a:lstStyle/>
          <a:p>
            <a:r>
              <a:rPr lang="en-US" sz="2000" dirty="0"/>
              <a:t>Yes</a:t>
            </a:r>
          </a:p>
        </p:txBody>
      </p:sp>
      <p:pic>
        <p:nvPicPr>
          <p:cNvPr id="9" name="Google Shape;355;p38">
            <a:extLst>
              <a:ext uri="{FF2B5EF4-FFF2-40B4-BE49-F238E27FC236}">
                <a16:creationId xmlns:a16="http://schemas.microsoft.com/office/drawing/2014/main" id="{B26FD43E-7D74-96D3-BBE9-B029616A4962}"/>
              </a:ext>
            </a:extLst>
          </p:cNvPr>
          <p:cNvPicPr preferRelativeResize="0"/>
          <p:nvPr/>
        </p:nvPicPr>
        <p:blipFill>
          <a:blip r:embed="rId2">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256802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D080-0BEA-959C-5879-A560030DD1B3}"/>
              </a:ext>
            </a:extLst>
          </p:cNvPr>
          <p:cNvSpPr>
            <a:spLocks noGrp="1"/>
          </p:cNvSpPr>
          <p:nvPr>
            <p:ph type="title"/>
          </p:nvPr>
        </p:nvSpPr>
        <p:spPr/>
        <p:txBody>
          <a:bodyPr>
            <a:normAutofit fontScale="90000"/>
          </a:bodyPr>
          <a:lstStyle/>
          <a:p>
            <a:r>
              <a:rPr lang="en-US" dirty="0"/>
              <a:t>Porter’s 5 Forces Analysis – Power of Suppliers</a:t>
            </a:r>
          </a:p>
        </p:txBody>
      </p:sp>
      <p:sp>
        <p:nvSpPr>
          <p:cNvPr id="3" name="Text Placeholder 2">
            <a:extLst>
              <a:ext uri="{FF2B5EF4-FFF2-40B4-BE49-F238E27FC236}">
                <a16:creationId xmlns:a16="http://schemas.microsoft.com/office/drawing/2014/main" id="{8697E916-90A1-E332-B2B4-B204DA8498D0}"/>
              </a:ext>
            </a:extLst>
          </p:cNvPr>
          <p:cNvSpPr>
            <a:spLocks noGrp="1"/>
          </p:cNvSpPr>
          <p:nvPr>
            <p:ph type="body" idx="1"/>
          </p:nvPr>
        </p:nvSpPr>
        <p:spPr>
          <a:xfrm>
            <a:off x="311700" y="1152475"/>
            <a:ext cx="6366686" cy="3416400"/>
          </a:xfrm>
        </p:spPr>
        <p:txBody>
          <a:bodyPr>
            <a:noAutofit/>
          </a:bodyPr>
          <a:lstStyle/>
          <a:p>
            <a:pPr>
              <a:lnSpc>
                <a:spcPct val="150000"/>
              </a:lnSpc>
            </a:pPr>
            <a:r>
              <a:rPr lang="en-US" sz="2000" dirty="0">
                <a:solidFill>
                  <a:schemeClr val="tx1"/>
                </a:solidFill>
              </a:rPr>
              <a:t>NOT a Strong Demand For Supplier Products &amp; Availability of Products</a:t>
            </a:r>
          </a:p>
          <a:p>
            <a:pPr>
              <a:lnSpc>
                <a:spcPct val="150000"/>
              </a:lnSpc>
            </a:pPr>
            <a:r>
              <a:rPr lang="en-US" sz="2000" dirty="0">
                <a:solidFill>
                  <a:schemeClr val="tx1"/>
                </a:solidFill>
              </a:rPr>
              <a:t>Supplier Products are NOT Differentiated</a:t>
            </a:r>
          </a:p>
          <a:p>
            <a:pPr>
              <a:lnSpc>
                <a:spcPct val="150000"/>
              </a:lnSpc>
            </a:pPr>
            <a:r>
              <a:rPr lang="en-US" sz="2000" dirty="0">
                <a:solidFill>
                  <a:schemeClr val="tx1"/>
                </a:solidFill>
              </a:rPr>
              <a:t>Industry Members DO NOT have high costs for switching among suppliers</a:t>
            </a:r>
          </a:p>
          <a:p>
            <a:pPr>
              <a:lnSpc>
                <a:spcPct val="150000"/>
              </a:lnSpc>
            </a:pPr>
            <a:r>
              <a:rPr lang="en-US" sz="2000" dirty="0">
                <a:solidFill>
                  <a:schemeClr val="tx1"/>
                </a:solidFill>
              </a:rPr>
              <a:t>Size and number of suppliers relative to industry is great</a:t>
            </a:r>
          </a:p>
          <a:p>
            <a:pPr>
              <a:lnSpc>
                <a:spcPct val="150000"/>
              </a:lnSpc>
            </a:pPr>
            <a:endParaRPr lang="en-US" sz="2000" dirty="0">
              <a:solidFill>
                <a:schemeClr val="tx1"/>
              </a:solidFill>
            </a:endParaRPr>
          </a:p>
        </p:txBody>
      </p:sp>
      <p:sp>
        <p:nvSpPr>
          <p:cNvPr id="4" name="Slide Number Placeholder 3">
            <a:extLst>
              <a:ext uri="{FF2B5EF4-FFF2-40B4-BE49-F238E27FC236}">
                <a16:creationId xmlns:a16="http://schemas.microsoft.com/office/drawing/2014/main" id="{F99A5284-EB46-650E-3FF2-76BA43CA7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Google Shape;272;p30">
            <a:extLst>
              <a:ext uri="{FF2B5EF4-FFF2-40B4-BE49-F238E27FC236}">
                <a16:creationId xmlns:a16="http://schemas.microsoft.com/office/drawing/2014/main" id="{996C2BE9-93EB-7A56-F95A-CDD6132083AF}"/>
              </a:ext>
            </a:extLst>
          </p:cNvPr>
          <p:cNvPicPr preferRelativeResize="0"/>
          <p:nvPr/>
        </p:nvPicPr>
        <p:blipFill>
          <a:blip r:embed="rId2">
            <a:alphaModFix/>
          </a:blip>
          <a:stretch>
            <a:fillRect/>
          </a:stretch>
        </p:blipFill>
        <p:spPr>
          <a:xfrm>
            <a:off x="8060538" y="48950"/>
            <a:ext cx="1018160" cy="572701"/>
          </a:xfrm>
          <a:prstGeom prst="rect">
            <a:avLst/>
          </a:prstGeom>
          <a:noFill/>
          <a:ln>
            <a:noFill/>
          </a:ln>
        </p:spPr>
      </p:pic>
      <p:sp>
        <p:nvSpPr>
          <p:cNvPr id="6" name="TextBox 5">
            <a:extLst>
              <a:ext uri="{FF2B5EF4-FFF2-40B4-BE49-F238E27FC236}">
                <a16:creationId xmlns:a16="http://schemas.microsoft.com/office/drawing/2014/main" id="{2FD2F00A-B02A-2521-3167-595A95C7FE4B}"/>
              </a:ext>
            </a:extLst>
          </p:cNvPr>
          <p:cNvSpPr txBox="1"/>
          <p:nvPr/>
        </p:nvSpPr>
        <p:spPr>
          <a:xfrm>
            <a:off x="7307036" y="1338943"/>
            <a:ext cx="1322614" cy="400110"/>
          </a:xfrm>
          <a:prstGeom prst="rect">
            <a:avLst/>
          </a:prstGeom>
          <a:noFill/>
        </p:spPr>
        <p:txBody>
          <a:bodyPr wrap="square" rtlCol="0">
            <a:spAutoFit/>
          </a:bodyPr>
          <a:lstStyle/>
          <a:p>
            <a:r>
              <a:rPr lang="en-US" sz="2000" dirty="0"/>
              <a:t>No</a:t>
            </a:r>
          </a:p>
        </p:txBody>
      </p:sp>
      <p:sp>
        <p:nvSpPr>
          <p:cNvPr id="7" name="TextBox 6">
            <a:extLst>
              <a:ext uri="{FF2B5EF4-FFF2-40B4-BE49-F238E27FC236}">
                <a16:creationId xmlns:a16="http://schemas.microsoft.com/office/drawing/2014/main" id="{E91E581F-8E65-7EE3-6EAA-8EF71D38A0F6}"/>
              </a:ext>
            </a:extLst>
          </p:cNvPr>
          <p:cNvSpPr txBox="1"/>
          <p:nvPr/>
        </p:nvSpPr>
        <p:spPr>
          <a:xfrm>
            <a:off x="7307036" y="2171640"/>
            <a:ext cx="1322614" cy="400110"/>
          </a:xfrm>
          <a:prstGeom prst="rect">
            <a:avLst/>
          </a:prstGeom>
          <a:noFill/>
        </p:spPr>
        <p:txBody>
          <a:bodyPr wrap="square" rtlCol="0">
            <a:spAutoFit/>
          </a:bodyPr>
          <a:lstStyle/>
          <a:p>
            <a:r>
              <a:rPr lang="en-US" sz="2000" dirty="0"/>
              <a:t>No</a:t>
            </a:r>
          </a:p>
        </p:txBody>
      </p:sp>
      <p:sp>
        <p:nvSpPr>
          <p:cNvPr id="8" name="TextBox 7">
            <a:extLst>
              <a:ext uri="{FF2B5EF4-FFF2-40B4-BE49-F238E27FC236}">
                <a16:creationId xmlns:a16="http://schemas.microsoft.com/office/drawing/2014/main" id="{B0DA8B4D-AA8C-CBE8-651F-A75087BF82FF}"/>
              </a:ext>
            </a:extLst>
          </p:cNvPr>
          <p:cNvSpPr txBox="1"/>
          <p:nvPr/>
        </p:nvSpPr>
        <p:spPr>
          <a:xfrm>
            <a:off x="7307036" y="2660620"/>
            <a:ext cx="1322614" cy="400110"/>
          </a:xfrm>
          <a:prstGeom prst="rect">
            <a:avLst/>
          </a:prstGeom>
          <a:noFill/>
        </p:spPr>
        <p:txBody>
          <a:bodyPr wrap="square" rtlCol="0">
            <a:spAutoFit/>
          </a:bodyPr>
          <a:lstStyle/>
          <a:p>
            <a:r>
              <a:rPr lang="en-US" sz="2000" dirty="0"/>
              <a:t>Yes</a:t>
            </a:r>
          </a:p>
        </p:txBody>
      </p:sp>
      <p:sp>
        <p:nvSpPr>
          <p:cNvPr id="9" name="TextBox 8">
            <a:extLst>
              <a:ext uri="{FF2B5EF4-FFF2-40B4-BE49-F238E27FC236}">
                <a16:creationId xmlns:a16="http://schemas.microsoft.com/office/drawing/2014/main" id="{0987CE62-C569-9C04-7766-3F6581EB9AEC}"/>
              </a:ext>
            </a:extLst>
          </p:cNvPr>
          <p:cNvSpPr txBox="1"/>
          <p:nvPr/>
        </p:nvSpPr>
        <p:spPr>
          <a:xfrm>
            <a:off x="7307036" y="3545815"/>
            <a:ext cx="1322614" cy="400110"/>
          </a:xfrm>
          <a:prstGeom prst="rect">
            <a:avLst/>
          </a:prstGeom>
          <a:noFill/>
        </p:spPr>
        <p:txBody>
          <a:bodyPr wrap="square" rtlCol="0">
            <a:spAutoFit/>
          </a:bodyPr>
          <a:lstStyle/>
          <a:p>
            <a:r>
              <a:rPr lang="en-US" sz="2000" dirty="0"/>
              <a:t>Yes</a:t>
            </a:r>
          </a:p>
        </p:txBody>
      </p:sp>
    </p:spTree>
    <p:extLst>
      <p:ext uri="{BB962C8B-B14F-4D97-AF65-F5344CB8AC3E}">
        <p14:creationId xmlns:p14="http://schemas.microsoft.com/office/powerpoint/2010/main" val="217026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35E49F-EC22-580D-CD22-66BBE064934E}"/>
              </a:ext>
            </a:extLst>
          </p:cNvPr>
          <p:cNvSpPr>
            <a:spLocks noGrp="1"/>
          </p:cNvSpPr>
          <p:nvPr>
            <p:ph type="body" idx="1"/>
          </p:nvPr>
        </p:nvSpPr>
        <p:spPr>
          <a:xfrm>
            <a:off x="311700" y="1152475"/>
            <a:ext cx="6268714" cy="3416400"/>
          </a:xfrm>
        </p:spPr>
        <p:txBody>
          <a:bodyPr>
            <a:normAutofit/>
          </a:bodyPr>
          <a:lstStyle/>
          <a:p>
            <a:pPr>
              <a:lnSpc>
                <a:spcPct val="150000"/>
              </a:lnSpc>
            </a:pPr>
            <a:r>
              <a:rPr lang="en-US" sz="2000" dirty="0">
                <a:solidFill>
                  <a:schemeClr val="tx1"/>
                </a:solidFill>
              </a:rPr>
              <a:t>No Credible Threat of Forward Integration</a:t>
            </a:r>
          </a:p>
          <a:p>
            <a:pPr>
              <a:lnSpc>
                <a:spcPct val="150000"/>
              </a:lnSpc>
            </a:pPr>
            <a:r>
              <a:rPr lang="en-US" sz="2000" dirty="0">
                <a:solidFill>
                  <a:schemeClr val="tx1"/>
                </a:solidFill>
              </a:rPr>
              <a:t>Cost of Suppliers’ Product Relative to the total cost of the industry’s product is NOT high</a:t>
            </a:r>
          </a:p>
          <a:p>
            <a:pPr>
              <a:lnSpc>
                <a:spcPct val="150000"/>
              </a:lnSpc>
            </a:pPr>
            <a:r>
              <a:rPr lang="en-US" sz="2000" dirty="0">
                <a:solidFill>
                  <a:schemeClr val="tx1"/>
                </a:solidFill>
              </a:rPr>
              <a:t>Availability of substitutes for supplier product</a:t>
            </a:r>
          </a:p>
          <a:p>
            <a:pPr>
              <a:lnSpc>
                <a:spcPct val="150000"/>
              </a:lnSpc>
            </a:pPr>
            <a:r>
              <a:rPr lang="en-US" sz="2000" dirty="0">
                <a:solidFill>
                  <a:schemeClr val="tx1"/>
                </a:solidFill>
              </a:rPr>
              <a:t>Industry members are major customers</a:t>
            </a:r>
          </a:p>
        </p:txBody>
      </p:sp>
      <p:sp>
        <p:nvSpPr>
          <p:cNvPr id="4" name="Slide Number Placeholder 3">
            <a:extLst>
              <a:ext uri="{FF2B5EF4-FFF2-40B4-BE49-F238E27FC236}">
                <a16:creationId xmlns:a16="http://schemas.microsoft.com/office/drawing/2014/main" id="{986658FC-F478-EA40-618E-EFC881354A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5" name="Title 1">
            <a:extLst>
              <a:ext uri="{FF2B5EF4-FFF2-40B4-BE49-F238E27FC236}">
                <a16:creationId xmlns:a16="http://schemas.microsoft.com/office/drawing/2014/main" id="{8A948B79-824E-EE91-40AD-287F8E6BA7CA}"/>
              </a:ext>
            </a:extLst>
          </p:cNvPr>
          <p:cNvSpPr>
            <a:spLocks noGrp="1"/>
          </p:cNvSpPr>
          <p:nvPr>
            <p:ph type="title"/>
          </p:nvPr>
        </p:nvSpPr>
        <p:spPr>
          <a:xfrm>
            <a:off x="311700" y="445025"/>
            <a:ext cx="8520600" cy="572700"/>
          </a:xfrm>
        </p:spPr>
        <p:txBody>
          <a:bodyPr>
            <a:normAutofit fontScale="90000"/>
          </a:bodyPr>
          <a:lstStyle/>
          <a:p>
            <a:r>
              <a:rPr lang="en-US" dirty="0"/>
              <a:t>Porter’s 5 Forces Analysis – Power of Suppliers (</a:t>
            </a:r>
            <a:r>
              <a:rPr lang="en-US" i="1" dirty="0"/>
              <a:t>cont.</a:t>
            </a:r>
            <a:r>
              <a:rPr lang="en-US" dirty="0"/>
              <a:t>)</a:t>
            </a:r>
          </a:p>
        </p:txBody>
      </p:sp>
      <p:sp>
        <p:nvSpPr>
          <p:cNvPr id="6" name="TextBox 5">
            <a:extLst>
              <a:ext uri="{FF2B5EF4-FFF2-40B4-BE49-F238E27FC236}">
                <a16:creationId xmlns:a16="http://schemas.microsoft.com/office/drawing/2014/main" id="{D0A0A1EB-47D7-A140-79E7-B6FAB9C89CCA}"/>
              </a:ext>
            </a:extLst>
          </p:cNvPr>
          <p:cNvSpPr txBox="1"/>
          <p:nvPr/>
        </p:nvSpPr>
        <p:spPr>
          <a:xfrm>
            <a:off x="7149844" y="1276143"/>
            <a:ext cx="1322614" cy="400110"/>
          </a:xfrm>
          <a:prstGeom prst="rect">
            <a:avLst/>
          </a:prstGeom>
          <a:noFill/>
        </p:spPr>
        <p:txBody>
          <a:bodyPr wrap="square" rtlCol="0">
            <a:spAutoFit/>
          </a:bodyPr>
          <a:lstStyle/>
          <a:p>
            <a:r>
              <a:rPr lang="en-US" sz="2000" dirty="0"/>
              <a:t>Yes</a:t>
            </a:r>
          </a:p>
        </p:txBody>
      </p:sp>
      <p:sp>
        <p:nvSpPr>
          <p:cNvPr id="7" name="TextBox 6">
            <a:extLst>
              <a:ext uri="{FF2B5EF4-FFF2-40B4-BE49-F238E27FC236}">
                <a16:creationId xmlns:a16="http://schemas.microsoft.com/office/drawing/2014/main" id="{5C367643-DAB8-0A1F-088E-93A9B9F26414}"/>
              </a:ext>
            </a:extLst>
          </p:cNvPr>
          <p:cNvSpPr txBox="1"/>
          <p:nvPr/>
        </p:nvSpPr>
        <p:spPr>
          <a:xfrm>
            <a:off x="7149844" y="1734616"/>
            <a:ext cx="1322614" cy="400110"/>
          </a:xfrm>
          <a:prstGeom prst="rect">
            <a:avLst/>
          </a:prstGeom>
          <a:noFill/>
        </p:spPr>
        <p:txBody>
          <a:bodyPr wrap="square" rtlCol="0">
            <a:spAutoFit/>
          </a:bodyPr>
          <a:lstStyle/>
          <a:p>
            <a:r>
              <a:rPr lang="en-US" sz="2000" dirty="0"/>
              <a:t>No</a:t>
            </a:r>
          </a:p>
        </p:txBody>
      </p:sp>
      <p:sp>
        <p:nvSpPr>
          <p:cNvPr id="8" name="TextBox 7">
            <a:extLst>
              <a:ext uri="{FF2B5EF4-FFF2-40B4-BE49-F238E27FC236}">
                <a16:creationId xmlns:a16="http://schemas.microsoft.com/office/drawing/2014/main" id="{451EAE4B-2DE1-3CF6-09ED-B8ACB1B82F97}"/>
              </a:ext>
            </a:extLst>
          </p:cNvPr>
          <p:cNvSpPr txBox="1"/>
          <p:nvPr/>
        </p:nvSpPr>
        <p:spPr>
          <a:xfrm>
            <a:off x="7149844" y="2660620"/>
            <a:ext cx="1322614" cy="400110"/>
          </a:xfrm>
          <a:prstGeom prst="rect">
            <a:avLst/>
          </a:prstGeom>
          <a:noFill/>
        </p:spPr>
        <p:txBody>
          <a:bodyPr wrap="square" rtlCol="0">
            <a:spAutoFit/>
          </a:bodyPr>
          <a:lstStyle/>
          <a:p>
            <a:r>
              <a:rPr lang="en-US" sz="2000" dirty="0"/>
              <a:t>Yes</a:t>
            </a:r>
          </a:p>
        </p:txBody>
      </p:sp>
      <p:sp>
        <p:nvSpPr>
          <p:cNvPr id="9" name="TextBox 8">
            <a:extLst>
              <a:ext uri="{FF2B5EF4-FFF2-40B4-BE49-F238E27FC236}">
                <a16:creationId xmlns:a16="http://schemas.microsoft.com/office/drawing/2014/main" id="{8CF067EA-AF5A-FB2C-7520-BFB7606841F8}"/>
              </a:ext>
            </a:extLst>
          </p:cNvPr>
          <p:cNvSpPr txBox="1"/>
          <p:nvPr/>
        </p:nvSpPr>
        <p:spPr>
          <a:xfrm>
            <a:off x="7149844" y="3146106"/>
            <a:ext cx="1322614" cy="400110"/>
          </a:xfrm>
          <a:prstGeom prst="rect">
            <a:avLst/>
          </a:prstGeom>
          <a:noFill/>
        </p:spPr>
        <p:txBody>
          <a:bodyPr wrap="square" rtlCol="0">
            <a:spAutoFit/>
          </a:bodyPr>
          <a:lstStyle/>
          <a:p>
            <a:r>
              <a:rPr lang="en-US" sz="2000" dirty="0"/>
              <a:t>Yes / No</a:t>
            </a:r>
          </a:p>
        </p:txBody>
      </p:sp>
      <p:pic>
        <p:nvPicPr>
          <p:cNvPr id="10" name="Google Shape;355;p38">
            <a:extLst>
              <a:ext uri="{FF2B5EF4-FFF2-40B4-BE49-F238E27FC236}">
                <a16:creationId xmlns:a16="http://schemas.microsoft.com/office/drawing/2014/main" id="{A01F6D5E-16F1-3F3D-01A5-596AAA884ED2}"/>
              </a:ext>
            </a:extLst>
          </p:cNvPr>
          <p:cNvPicPr preferRelativeResize="0"/>
          <p:nvPr/>
        </p:nvPicPr>
        <p:blipFill>
          <a:blip r:embed="rId2">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30734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ED97-797F-D560-CBE5-F1246EBC7F4C}"/>
              </a:ext>
            </a:extLst>
          </p:cNvPr>
          <p:cNvSpPr>
            <a:spLocks noGrp="1"/>
          </p:cNvSpPr>
          <p:nvPr>
            <p:ph type="title"/>
          </p:nvPr>
        </p:nvSpPr>
        <p:spPr/>
        <p:txBody>
          <a:bodyPr>
            <a:normAutofit fontScale="90000"/>
          </a:bodyPr>
          <a:lstStyle/>
          <a:p>
            <a:r>
              <a:rPr lang="en-US" dirty="0"/>
              <a:t>Porter’s 5 Forces Analysis – Threat of Substitutes</a:t>
            </a:r>
          </a:p>
        </p:txBody>
      </p:sp>
      <p:sp>
        <p:nvSpPr>
          <p:cNvPr id="3" name="Text Placeholder 2">
            <a:extLst>
              <a:ext uri="{FF2B5EF4-FFF2-40B4-BE49-F238E27FC236}">
                <a16:creationId xmlns:a16="http://schemas.microsoft.com/office/drawing/2014/main" id="{404D9440-7CBC-A415-1C25-1EB1939B7142}"/>
              </a:ext>
            </a:extLst>
          </p:cNvPr>
          <p:cNvSpPr>
            <a:spLocks noGrp="1"/>
          </p:cNvSpPr>
          <p:nvPr>
            <p:ph type="body" idx="1"/>
          </p:nvPr>
        </p:nvSpPr>
        <p:spPr>
          <a:xfrm>
            <a:off x="311700" y="1152475"/>
            <a:ext cx="6758571" cy="3416400"/>
          </a:xfrm>
        </p:spPr>
        <p:txBody>
          <a:bodyPr/>
          <a:lstStyle/>
          <a:p>
            <a:pPr>
              <a:lnSpc>
                <a:spcPct val="200000"/>
              </a:lnSpc>
            </a:pPr>
            <a:r>
              <a:rPr lang="en-US" sz="2000" dirty="0">
                <a:solidFill>
                  <a:schemeClr val="tx1"/>
                </a:solidFill>
              </a:rPr>
              <a:t>Readily Available &amp; Attractively Priced?</a:t>
            </a:r>
          </a:p>
          <a:p>
            <a:pPr>
              <a:lnSpc>
                <a:spcPct val="150000"/>
              </a:lnSpc>
            </a:pPr>
            <a:endParaRPr lang="en-US" sz="2000" dirty="0">
              <a:solidFill>
                <a:schemeClr val="tx1"/>
              </a:solidFill>
            </a:endParaRPr>
          </a:p>
          <a:p>
            <a:pPr>
              <a:lnSpc>
                <a:spcPct val="150000"/>
              </a:lnSpc>
            </a:pPr>
            <a:r>
              <a:rPr lang="en-US" sz="2000" dirty="0">
                <a:solidFill>
                  <a:schemeClr val="tx1"/>
                </a:solidFill>
              </a:rPr>
              <a:t>Comparable or Better In Terms of Quality, Performance, and Other Attributes?</a:t>
            </a:r>
          </a:p>
          <a:p>
            <a:pPr>
              <a:lnSpc>
                <a:spcPct val="200000"/>
              </a:lnSpc>
            </a:pPr>
            <a:endParaRPr lang="en-US" sz="2000" dirty="0">
              <a:solidFill>
                <a:schemeClr val="tx1"/>
              </a:solidFill>
            </a:endParaRPr>
          </a:p>
          <a:p>
            <a:pPr>
              <a:lnSpc>
                <a:spcPct val="200000"/>
              </a:lnSpc>
            </a:pPr>
            <a:r>
              <a:rPr lang="en-US" sz="2000" dirty="0">
                <a:solidFill>
                  <a:schemeClr val="tx1"/>
                </a:solidFill>
              </a:rPr>
              <a:t>Offer Lower Switching Costs To Buyers?</a:t>
            </a:r>
          </a:p>
          <a:p>
            <a:pPr>
              <a:lnSpc>
                <a:spcPct val="200000"/>
              </a:lnSpc>
            </a:pPr>
            <a:endParaRPr lang="en-US" sz="2000"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E98846A1-BC7F-A001-4E05-C06BC16A59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5" name="TextBox 4">
            <a:extLst>
              <a:ext uri="{FF2B5EF4-FFF2-40B4-BE49-F238E27FC236}">
                <a16:creationId xmlns:a16="http://schemas.microsoft.com/office/drawing/2014/main" id="{20F24514-963B-A5F8-07B0-30FC3E45C025}"/>
              </a:ext>
            </a:extLst>
          </p:cNvPr>
          <p:cNvSpPr txBox="1"/>
          <p:nvPr/>
        </p:nvSpPr>
        <p:spPr>
          <a:xfrm>
            <a:off x="7452535" y="1363437"/>
            <a:ext cx="1379765" cy="400110"/>
          </a:xfrm>
          <a:prstGeom prst="rect">
            <a:avLst/>
          </a:prstGeom>
          <a:noFill/>
        </p:spPr>
        <p:txBody>
          <a:bodyPr wrap="square" rtlCol="0">
            <a:spAutoFit/>
          </a:bodyPr>
          <a:lstStyle/>
          <a:p>
            <a:r>
              <a:rPr lang="en-US" sz="2000" dirty="0"/>
              <a:t>Yes</a:t>
            </a:r>
          </a:p>
        </p:txBody>
      </p:sp>
      <p:sp>
        <p:nvSpPr>
          <p:cNvPr id="6" name="TextBox 5">
            <a:extLst>
              <a:ext uri="{FF2B5EF4-FFF2-40B4-BE49-F238E27FC236}">
                <a16:creationId xmlns:a16="http://schemas.microsoft.com/office/drawing/2014/main" id="{5ACA5A1B-33B3-EEAB-97B7-28902CE3224F}"/>
              </a:ext>
            </a:extLst>
          </p:cNvPr>
          <p:cNvSpPr txBox="1"/>
          <p:nvPr/>
        </p:nvSpPr>
        <p:spPr>
          <a:xfrm>
            <a:off x="7452535" y="2371695"/>
            <a:ext cx="1379765" cy="400110"/>
          </a:xfrm>
          <a:prstGeom prst="rect">
            <a:avLst/>
          </a:prstGeom>
          <a:noFill/>
        </p:spPr>
        <p:txBody>
          <a:bodyPr wrap="square" rtlCol="0">
            <a:spAutoFit/>
          </a:bodyPr>
          <a:lstStyle/>
          <a:p>
            <a:r>
              <a:rPr lang="en-US" sz="2000" dirty="0"/>
              <a:t>Yes</a:t>
            </a:r>
          </a:p>
        </p:txBody>
      </p:sp>
      <p:sp>
        <p:nvSpPr>
          <p:cNvPr id="7" name="TextBox 6">
            <a:extLst>
              <a:ext uri="{FF2B5EF4-FFF2-40B4-BE49-F238E27FC236}">
                <a16:creationId xmlns:a16="http://schemas.microsoft.com/office/drawing/2014/main" id="{62952CE4-7AB8-13BA-0C5E-2176BF938313}"/>
              </a:ext>
            </a:extLst>
          </p:cNvPr>
          <p:cNvSpPr txBox="1"/>
          <p:nvPr/>
        </p:nvSpPr>
        <p:spPr>
          <a:xfrm>
            <a:off x="7452535" y="3917395"/>
            <a:ext cx="1379765" cy="400110"/>
          </a:xfrm>
          <a:prstGeom prst="rect">
            <a:avLst/>
          </a:prstGeom>
          <a:noFill/>
        </p:spPr>
        <p:txBody>
          <a:bodyPr wrap="square" rtlCol="0">
            <a:spAutoFit/>
          </a:bodyPr>
          <a:lstStyle/>
          <a:p>
            <a:r>
              <a:rPr lang="en-US" sz="2000" dirty="0"/>
              <a:t>Yes</a:t>
            </a:r>
          </a:p>
        </p:txBody>
      </p:sp>
      <p:pic>
        <p:nvPicPr>
          <p:cNvPr id="8" name="Google Shape;272;p30">
            <a:extLst>
              <a:ext uri="{FF2B5EF4-FFF2-40B4-BE49-F238E27FC236}">
                <a16:creationId xmlns:a16="http://schemas.microsoft.com/office/drawing/2014/main" id="{A1D7DF9C-5F69-BA49-9BC0-9B948144F1D6}"/>
              </a:ext>
            </a:extLst>
          </p:cNvPr>
          <p:cNvPicPr preferRelativeResize="0"/>
          <p:nvPr/>
        </p:nvPicPr>
        <p:blipFill>
          <a:blip r:embed="rId2">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188923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Porter’s 5 Forces - Summary</a:t>
            </a:r>
            <a:endParaRPr dirty="0"/>
          </a:p>
        </p:txBody>
      </p:sp>
      <p:sp>
        <p:nvSpPr>
          <p:cNvPr id="270" name="Google Shape;270;p30"/>
          <p:cNvSpPr txBox="1">
            <a:spLocks noGrp="1"/>
          </p:cNvSpPr>
          <p:nvPr>
            <p:ph type="body" idx="1"/>
          </p:nvPr>
        </p:nvSpPr>
        <p:spPr>
          <a:xfrm>
            <a:off x="311699" y="1152475"/>
            <a:ext cx="6905529"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2000" dirty="0">
                <a:solidFill>
                  <a:schemeClr val="tx1"/>
                </a:solidFill>
              </a:rPr>
              <a:t>Threat Of New Entrants</a:t>
            </a:r>
            <a:endParaRPr sz="2000" dirty="0">
              <a:solidFill>
                <a:schemeClr val="tx1"/>
              </a:solidFill>
            </a:endParaRPr>
          </a:p>
          <a:p>
            <a:pPr marL="914400" lvl="1" indent="-317500" algn="l" rtl="0">
              <a:lnSpc>
                <a:spcPct val="100000"/>
              </a:lnSpc>
              <a:spcBef>
                <a:spcPts val="0"/>
              </a:spcBef>
              <a:spcAft>
                <a:spcPts val="0"/>
              </a:spcAft>
              <a:buSzPts val="1400"/>
              <a:buChar char="○"/>
            </a:pPr>
            <a:r>
              <a:rPr lang="en" sz="2000" b="1" dirty="0">
                <a:solidFill>
                  <a:schemeClr val="tx1"/>
                </a:solidFill>
              </a:rPr>
              <a:t>Weak</a:t>
            </a:r>
            <a:r>
              <a:rPr lang="en" sz="2000" dirty="0">
                <a:solidFill>
                  <a:schemeClr val="tx1"/>
                </a:solidFill>
              </a:rPr>
              <a:t> -&gt; Traditional B&amp;M Retail Isn’t Attractive in ‘22</a:t>
            </a:r>
            <a:endParaRPr sz="2000" dirty="0">
              <a:solidFill>
                <a:schemeClr val="tx1"/>
              </a:solidFill>
            </a:endParaRPr>
          </a:p>
          <a:p>
            <a:pPr marL="457200" lvl="0" indent="-342900" algn="l" rtl="0">
              <a:lnSpc>
                <a:spcPct val="100000"/>
              </a:lnSpc>
              <a:spcBef>
                <a:spcPts val="0"/>
              </a:spcBef>
              <a:spcAft>
                <a:spcPts val="0"/>
              </a:spcAft>
              <a:buSzPts val="1800"/>
              <a:buChar char="●"/>
            </a:pPr>
            <a:r>
              <a:rPr lang="en" sz="2000" dirty="0">
                <a:solidFill>
                  <a:schemeClr val="tx1"/>
                </a:solidFill>
              </a:rPr>
              <a:t>Power of Current Rivalry</a:t>
            </a:r>
            <a:endParaRPr sz="2000" dirty="0">
              <a:solidFill>
                <a:schemeClr val="tx1"/>
              </a:solidFill>
            </a:endParaRPr>
          </a:p>
          <a:p>
            <a:pPr marL="914400" lvl="1" indent="-317500" algn="l" rtl="0">
              <a:lnSpc>
                <a:spcPct val="100000"/>
              </a:lnSpc>
              <a:spcBef>
                <a:spcPts val="0"/>
              </a:spcBef>
              <a:spcAft>
                <a:spcPts val="0"/>
              </a:spcAft>
              <a:buSzPts val="1400"/>
              <a:buChar char="○"/>
            </a:pPr>
            <a:r>
              <a:rPr lang="en" sz="2000" b="1" dirty="0">
                <a:solidFill>
                  <a:schemeClr val="tx1"/>
                </a:solidFill>
              </a:rPr>
              <a:t>Fierce</a:t>
            </a:r>
            <a:r>
              <a:rPr lang="en" sz="2000" dirty="0">
                <a:solidFill>
                  <a:schemeClr val="tx1"/>
                </a:solidFill>
              </a:rPr>
              <a:t> -&gt; Slow Growing Industry</a:t>
            </a:r>
            <a:endParaRPr sz="2000" dirty="0">
              <a:solidFill>
                <a:schemeClr val="tx1"/>
              </a:solidFill>
            </a:endParaRPr>
          </a:p>
          <a:p>
            <a:pPr marL="457200" lvl="0" indent="-342900" algn="l" rtl="0">
              <a:lnSpc>
                <a:spcPct val="100000"/>
              </a:lnSpc>
              <a:spcBef>
                <a:spcPts val="0"/>
              </a:spcBef>
              <a:spcAft>
                <a:spcPts val="0"/>
              </a:spcAft>
              <a:buSzPts val="1800"/>
              <a:buChar char="●"/>
            </a:pPr>
            <a:r>
              <a:rPr lang="en" sz="2000" dirty="0">
                <a:solidFill>
                  <a:schemeClr val="tx1"/>
                </a:solidFill>
              </a:rPr>
              <a:t>Power of Suppliers</a:t>
            </a:r>
            <a:endParaRPr sz="2000" dirty="0">
              <a:solidFill>
                <a:schemeClr val="tx1"/>
              </a:solidFill>
            </a:endParaRPr>
          </a:p>
          <a:p>
            <a:pPr marL="914400" lvl="1" indent="-317500" algn="l" rtl="0">
              <a:lnSpc>
                <a:spcPct val="100000"/>
              </a:lnSpc>
              <a:spcBef>
                <a:spcPts val="0"/>
              </a:spcBef>
              <a:spcAft>
                <a:spcPts val="0"/>
              </a:spcAft>
              <a:buSzPts val="1400"/>
              <a:buChar char="○"/>
            </a:pPr>
            <a:r>
              <a:rPr lang="en" sz="2000" b="1" dirty="0">
                <a:solidFill>
                  <a:schemeClr val="tx1"/>
                </a:solidFill>
              </a:rPr>
              <a:t>Weak / Moderate</a:t>
            </a:r>
            <a:r>
              <a:rPr lang="en" sz="2000" dirty="0">
                <a:solidFill>
                  <a:schemeClr val="tx1"/>
                </a:solidFill>
              </a:rPr>
              <a:t> -&gt; Depending on SKUs that Macy’s Carries</a:t>
            </a:r>
            <a:endParaRPr sz="2000" dirty="0">
              <a:solidFill>
                <a:schemeClr val="tx1"/>
              </a:solidFill>
            </a:endParaRPr>
          </a:p>
          <a:p>
            <a:pPr marL="457200" lvl="0" indent="-342900" algn="l" rtl="0">
              <a:lnSpc>
                <a:spcPct val="100000"/>
              </a:lnSpc>
              <a:spcBef>
                <a:spcPts val="0"/>
              </a:spcBef>
              <a:spcAft>
                <a:spcPts val="0"/>
              </a:spcAft>
              <a:buSzPts val="1800"/>
              <a:buChar char="●"/>
            </a:pPr>
            <a:r>
              <a:rPr lang="en" sz="2000" dirty="0">
                <a:solidFill>
                  <a:schemeClr val="tx1"/>
                </a:solidFill>
              </a:rPr>
              <a:t>Power of Buyers</a:t>
            </a:r>
            <a:endParaRPr sz="2000" dirty="0">
              <a:solidFill>
                <a:schemeClr val="tx1"/>
              </a:solidFill>
            </a:endParaRPr>
          </a:p>
          <a:p>
            <a:pPr marL="914400" lvl="1" indent="-317500" algn="l" rtl="0">
              <a:lnSpc>
                <a:spcPct val="100000"/>
              </a:lnSpc>
              <a:spcBef>
                <a:spcPts val="0"/>
              </a:spcBef>
              <a:spcAft>
                <a:spcPts val="0"/>
              </a:spcAft>
              <a:buSzPts val="1400"/>
              <a:buChar char="○"/>
            </a:pPr>
            <a:r>
              <a:rPr lang="en" sz="2000" b="1" dirty="0">
                <a:solidFill>
                  <a:schemeClr val="tx1"/>
                </a:solidFill>
              </a:rPr>
              <a:t>Weak</a:t>
            </a:r>
            <a:r>
              <a:rPr lang="en" sz="2000" dirty="0">
                <a:solidFill>
                  <a:schemeClr val="tx1"/>
                </a:solidFill>
              </a:rPr>
              <a:t> -&gt; Direct to Consumer</a:t>
            </a:r>
            <a:endParaRPr sz="2000" dirty="0">
              <a:solidFill>
                <a:schemeClr val="tx1"/>
              </a:solidFill>
            </a:endParaRPr>
          </a:p>
          <a:p>
            <a:pPr marL="457200" lvl="0" indent="-342900" algn="l" rtl="0">
              <a:lnSpc>
                <a:spcPct val="100000"/>
              </a:lnSpc>
              <a:spcBef>
                <a:spcPts val="0"/>
              </a:spcBef>
              <a:spcAft>
                <a:spcPts val="0"/>
              </a:spcAft>
              <a:buSzPts val="1800"/>
              <a:buChar char="●"/>
            </a:pPr>
            <a:r>
              <a:rPr lang="en" sz="2000" dirty="0">
                <a:solidFill>
                  <a:schemeClr val="tx1"/>
                </a:solidFill>
              </a:rPr>
              <a:t>Threat of Substitutes</a:t>
            </a:r>
            <a:endParaRPr sz="2000" dirty="0">
              <a:solidFill>
                <a:schemeClr val="tx1"/>
              </a:solidFill>
            </a:endParaRPr>
          </a:p>
          <a:p>
            <a:pPr marL="914400" lvl="1" indent="-317500" algn="l" rtl="0">
              <a:lnSpc>
                <a:spcPct val="100000"/>
              </a:lnSpc>
              <a:spcBef>
                <a:spcPts val="0"/>
              </a:spcBef>
              <a:spcAft>
                <a:spcPts val="0"/>
              </a:spcAft>
              <a:buSzPts val="1400"/>
              <a:buChar char="○"/>
            </a:pPr>
            <a:r>
              <a:rPr lang="en" sz="2000" b="1" dirty="0">
                <a:solidFill>
                  <a:schemeClr val="tx1"/>
                </a:solidFill>
              </a:rPr>
              <a:t>High</a:t>
            </a:r>
            <a:endParaRPr sz="2000" b="1" dirty="0">
              <a:solidFill>
                <a:schemeClr val="tx1"/>
              </a:solidFill>
            </a:endParaRPr>
          </a:p>
        </p:txBody>
      </p:sp>
      <p:sp>
        <p:nvSpPr>
          <p:cNvPr id="271" name="Google Shape;27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pic>
        <p:nvPicPr>
          <p:cNvPr id="272" name="Google Shape;272;p30"/>
          <p:cNvPicPr preferRelativeResize="0"/>
          <p:nvPr/>
        </p:nvPicPr>
        <p:blipFill>
          <a:blip r:embed="rId3">
            <a:alphaModFix/>
          </a:blip>
          <a:stretch>
            <a:fillRect/>
          </a:stretch>
        </p:blipFill>
        <p:spPr>
          <a:xfrm>
            <a:off x="8060538" y="48950"/>
            <a:ext cx="1018160" cy="572701"/>
          </a:xfrm>
          <a:prstGeom prst="rect">
            <a:avLst/>
          </a:prstGeom>
          <a:noFill/>
          <a:ln>
            <a:noFill/>
          </a:ln>
        </p:spPr>
      </p:pic>
      <p:pic>
        <p:nvPicPr>
          <p:cNvPr id="273" name="Google Shape;273;p30"/>
          <p:cNvPicPr preferRelativeResize="0"/>
          <p:nvPr/>
        </p:nvPicPr>
        <p:blipFill>
          <a:blip r:embed="rId4">
            <a:alphaModFix/>
          </a:blip>
          <a:stretch>
            <a:fillRect/>
          </a:stretch>
        </p:blipFill>
        <p:spPr>
          <a:xfrm>
            <a:off x="6964136" y="629815"/>
            <a:ext cx="2114562" cy="404156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animEffect transition="in" filter="fade">
                                      <p:cBhvr>
                                        <p:cTn id="7" dur="500"/>
                                        <p:tgtEl>
                                          <p:spTgt spid="27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0">
                                            <p:txEl>
                                              <p:pRg st="1" end="1"/>
                                            </p:txEl>
                                          </p:spTgt>
                                        </p:tgtEl>
                                        <p:attrNameLst>
                                          <p:attrName>style.visibility</p:attrName>
                                        </p:attrNameLst>
                                      </p:cBhvr>
                                      <p:to>
                                        <p:strVal val="visible"/>
                                      </p:to>
                                    </p:set>
                                    <p:animEffect transition="in" filter="fade">
                                      <p:cBhvr>
                                        <p:cTn id="10" dur="500"/>
                                        <p:tgtEl>
                                          <p:spTgt spid="27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0">
                                            <p:txEl>
                                              <p:pRg st="2" end="2"/>
                                            </p:txEl>
                                          </p:spTgt>
                                        </p:tgtEl>
                                        <p:attrNameLst>
                                          <p:attrName>style.visibility</p:attrName>
                                        </p:attrNameLst>
                                      </p:cBhvr>
                                      <p:to>
                                        <p:strVal val="visible"/>
                                      </p:to>
                                    </p:set>
                                    <p:animEffect transition="in" filter="fade">
                                      <p:cBhvr>
                                        <p:cTn id="15" dur="500"/>
                                        <p:tgtEl>
                                          <p:spTgt spid="27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70">
                                            <p:txEl>
                                              <p:pRg st="3" end="3"/>
                                            </p:txEl>
                                          </p:spTgt>
                                        </p:tgtEl>
                                        <p:attrNameLst>
                                          <p:attrName>style.visibility</p:attrName>
                                        </p:attrNameLst>
                                      </p:cBhvr>
                                      <p:to>
                                        <p:strVal val="visible"/>
                                      </p:to>
                                    </p:set>
                                    <p:animEffect transition="in" filter="fade">
                                      <p:cBhvr>
                                        <p:cTn id="18" dur="500"/>
                                        <p:tgtEl>
                                          <p:spTgt spid="27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0">
                                            <p:txEl>
                                              <p:pRg st="4" end="4"/>
                                            </p:txEl>
                                          </p:spTgt>
                                        </p:tgtEl>
                                        <p:attrNameLst>
                                          <p:attrName>style.visibility</p:attrName>
                                        </p:attrNameLst>
                                      </p:cBhvr>
                                      <p:to>
                                        <p:strVal val="visible"/>
                                      </p:to>
                                    </p:set>
                                    <p:animEffect transition="in" filter="fade">
                                      <p:cBhvr>
                                        <p:cTn id="23" dur="500"/>
                                        <p:tgtEl>
                                          <p:spTgt spid="270">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70">
                                            <p:txEl>
                                              <p:pRg st="5" end="5"/>
                                            </p:txEl>
                                          </p:spTgt>
                                        </p:tgtEl>
                                        <p:attrNameLst>
                                          <p:attrName>style.visibility</p:attrName>
                                        </p:attrNameLst>
                                      </p:cBhvr>
                                      <p:to>
                                        <p:strVal val="visible"/>
                                      </p:to>
                                    </p:set>
                                    <p:animEffect transition="in" filter="fade">
                                      <p:cBhvr>
                                        <p:cTn id="26" dur="500"/>
                                        <p:tgtEl>
                                          <p:spTgt spid="27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0">
                                            <p:txEl>
                                              <p:pRg st="6" end="6"/>
                                            </p:txEl>
                                          </p:spTgt>
                                        </p:tgtEl>
                                        <p:attrNameLst>
                                          <p:attrName>style.visibility</p:attrName>
                                        </p:attrNameLst>
                                      </p:cBhvr>
                                      <p:to>
                                        <p:strVal val="visible"/>
                                      </p:to>
                                    </p:set>
                                    <p:animEffect transition="in" filter="fade">
                                      <p:cBhvr>
                                        <p:cTn id="31" dur="500"/>
                                        <p:tgtEl>
                                          <p:spTgt spid="270">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70">
                                            <p:txEl>
                                              <p:pRg st="7" end="7"/>
                                            </p:txEl>
                                          </p:spTgt>
                                        </p:tgtEl>
                                        <p:attrNameLst>
                                          <p:attrName>style.visibility</p:attrName>
                                        </p:attrNameLst>
                                      </p:cBhvr>
                                      <p:to>
                                        <p:strVal val="visible"/>
                                      </p:to>
                                    </p:set>
                                    <p:animEffect transition="in" filter="fade">
                                      <p:cBhvr>
                                        <p:cTn id="34" dur="500"/>
                                        <p:tgtEl>
                                          <p:spTgt spid="270">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0">
                                            <p:txEl>
                                              <p:pRg st="8" end="8"/>
                                            </p:txEl>
                                          </p:spTgt>
                                        </p:tgtEl>
                                        <p:attrNameLst>
                                          <p:attrName>style.visibility</p:attrName>
                                        </p:attrNameLst>
                                      </p:cBhvr>
                                      <p:to>
                                        <p:strVal val="visible"/>
                                      </p:to>
                                    </p:set>
                                    <p:animEffect transition="in" filter="fade">
                                      <p:cBhvr>
                                        <p:cTn id="39" dur="500"/>
                                        <p:tgtEl>
                                          <p:spTgt spid="270">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70">
                                            <p:txEl>
                                              <p:pRg st="9" end="9"/>
                                            </p:txEl>
                                          </p:spTgt>
                                        </p:tgtEl>
                                        <p:attrNameLst>
                                          <p:attrName>style.visibility</p:attrName>
                                        </p:attrNameLst>
                                      </p:cBhvr>
                                      <p:to>
                                        <p:strVal val="visible"/>
                                      </p:to>
                                    </p:set>
                                    <p:animEffect transition="in" filter="fade">
                                      <p:cBhvr>
                                        <p:cTn id="42" dur="500"/>
                                        <p:tgtEl>
                                          <p:spTgt spid="2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New-Aged Substitutes to Macy’s</a:t>
            </a:r>
            <a:endParaRPr/>
          </a:p>
        </p:txBody>
      </p:sp>
      <p:sp>
        <p:nvSpPr>
          <p:cNvPr id="279" name="Google Shape;279;p31"/>
          <p:cNvSpPr txBox="1">
            <a:spLocks noGrp="1"/>
          </p:cNvSpPr>
          <p:nvPr>
            <p:ph type="body" idx="1"/>
          </p:nvPr>
        </p:nvSpPr>
        <p:spPr>
          <a:xfrm>
            <a:off x="122842" y="3813168"/>
            <a:ext cx="4015800" cy="99856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solidFill>
                  <a:schemeClr val="tx1"/>
                </a:solidFill>
              </a:rPr>
              <a:t>E-Commerce Has Grown From 6% of US Sales to ~16% In The Past Decade</a:t>
            </a:r>
            <a:endParaRPr sz="2000" dirty="0">
              <a:solidFill>
                <a:schemeClr val="tx1"/>
              </a:solidFill>
            </a:endParaRPr>
          </a:p>
          <a:p>
            <a:pPr marL="0" lvl="0" indent="0" algn="l" rtl="0">
              <a:spcBef>
                <a:spcPts val="1200"/>
              </a:spcBef>
              <a:spcAft>
                <a:spcPts val="0"/>
              </a:spcAft>
              <a:buNone/>
            </a:pPr>
            <a:endParaRPr sz="2000" dirty="0">
              <a:solidFill>
                <a:schemeClr val="tx1"/>
              </a:solidFill>
            </a:endParaRPr>
          </a:p>
        </p:txBody>
      </p:sp>
      <p:sp>
        <p:nvSpPr>
          <p:cNvPr id="280" name="Google Shape;28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281" name="Google Shape;281;p31"/>
          <p:cNvPicPr preferRelativeResize="0"/>
          <p:nvPr/>
        </p:nvPicPr>
        <p:blipFill>
          <a:blip r:embed="rId3">
            <a:alphaModFix/>
          </a:blip>
          <a:stretch>
            <a:fillRect/>
          </a:stretch>
        </p:blipFill>
        <p:spPr>
          <a:xfrm>
            <a:off x="1001794" y="1017725"/>
            <a:ext cx="7140411" cy="2795443"/>
          </a:xfrm>
          <a:prstGeom prst="rect">
            <a:avLst/>
          </a:prstGeom>
          <a:noFill/>
          <a:ln>
            <a:noFill/>
          </a:ln>
        </p:spPr>
      </p:pic>
      <p:sp>
        <p:nvSpPr>
          <p:cNvPr id="282" name="Google Shape;282;p31"/>
          <p:cNvSpPr txBox="1"/>
          <p:nvPr/>
        </p:nvSpPr>
        <p:spPr>
          <a:xfrm>
            <a:off x="664647" y="3601861"/>
            <a:ext cx="3114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dirty="0"/>
              <a:t>Source: US Census Bureau</a:t>
            </a:r>
            <a:endParaRPr sz="1000" i="1" dirty="0"/>
          </a:p>
        </p:txBody>
      </p:sp>
      <p:pic>
        <p:nvPicPr>
          <p:cNvPr id="283" name="Google Shape;283;p31"/>
          <p:cNvPicPr preferRelativeResize="0"/>
          <p:nvPr/>
        </p:nvPicPr>
        <p:blipFill>
          <a:blip r:embed="rId4">
            <a:alphaModFix/>
          </a:blip>
          <a:stretch>
            <a:fillRect/>
          </a:stretch>
        </p:blipFill>
        <p:spPr>
          <a:xfrm>
            <a:off x="8060538" y="48950"/>
            <a:ext cx="1018160" cy="572701"/>
          </a:xfrm>
          <a:prstGeom prst="rect">
            <a:avLst/>
          </a:prstGeom>
          <a:noFill/>
          <a:ln>
            <a:noFill/>
          </a:ln>
        </p:spPr>
      </p:pic>
      <p:sp>
        <p:nvSpPr>
          <p:cNvPr id="2" name="TextBox 1">
            <a:extLst>
              <a:ext uri="{FF2B5EF4-FFF2-40B4-BE49-F238E27FC236}">
                <a16:creationId xmlns:a16="http://schemas.microsoft.com/office/drawing/2014/main" id="{AA969AF2-2EDC-AE98-0BD7-F4464BEA78EC}"/>
              </a:ext>
            </a:extLst>
          </p:cNvPr>
          <p:cNvSpPr txBox="1"/>
          <p:nvPr/>
        </p:nvSpPr>
        <p:spPr>
          <a:xfrm>
            <a:off x="4452598" y="3813168"/>
            <a:ext cx="3902529" cy="1323439"/>
          </a:xfrm>
          <a:prstGeom prst="rect">
            <a:avLst/>
          </a:prstGeom>
          <a:noFill/>
        </p:spPr>
        <p:txBody>
          <a:bodyPr wrap="square" rtlCol="0">
            <a:spAutoFit/>
          </a:bodyPr>
          <a:lstStyle/>
          <a:p>
            <a:pPr marL="457200" lvl="0" indent="-342900" algn="l" rtl="0">
              <a:spcBef>
                <a:spcPts val="1200"/>
              </a:spcBef>
              <a:spcAft>
                <a:spcPts val="0"/>
              </a:spcAft>
              <a:buSzPts val="1800"/>
              <a:buChar char="●"/>
            </a:pPr>
            <a:r>
              <a:rPr lang="en-US" sz="2000" dirty="0">
                <a:solidFill>
                  <a:schemeClr val="tx1"/>
                </a:solidFill>
              </a:rPr>
              <a:t>New-Look Competitor</a:t>
            </a:r>
          </a:p>
          <a:p>
            <a:pPr marL="914400" lvl="1" indent="-317500" algn="l" rtl="0">
              <a:spcBef>
                <a:spcPts val="0"/>
              </a:spcBef>
              <a:spcAft>
                <a:spcPts val="0"/>
              </a:spcAft>
              <a:buSzPts val="1400"/>
              <a:buChar char="○"/>
            </a:pPr>
            <a:r>
              <a:rPr lang="en-US" sz="2000" dirty="0">
                <a:solidFill>
                  <a:schemeClr val="tx1"/>
                </a:solidFill>
              </a:rPr>
              <a:t>No B&amp;M Presence</a:t>
            </a:r>
          </a:p>
          <a:p>
            <a:pPr marL="914400" lvl="1" indent="-317500" algn="l" rtl="0">
              <a:spcBef>
                <a:spcPts val="0"/>
              </a:spcBef>
              <a:spcAft>
                <a:spcPts val="0"/>
              </a:spcAft>
              <a:buSzPts val="1400"/>
              <a:buChar char="○"/>
            </a:pPr>
            <a:r>
              <a:rPr lang="en-US" sz="2000" dirty="0">
                <a:solidFill>
                  <a:schemeClr val="tx1"/>
                </a:solidFill>
              </a:rPr>
              <a:t>Lower Cost, Same Product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500"/>
                                        <p:tgtEl>
                                          <p:spTgt spid="2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9">
                                            <p:txEl>
                                              <p:pRg st="0" end="0"/>
                                            </p:txEl>
                                          </p:spTgt>
                                        </p:tgtEl>
                                        <p:attrNameLst>
                                          <p:attrName>style.visibility</p:attrName>
                                        </p:attrNameLst>
                                      </p:cBhvr>
                                      <p:to>
                                        <p:strVal val="visible"/>
                                      </p:to>
                                    </p:set>
                                    <p:animEffect transition="in" filter="fade">
                                      <p:cBhvr>
                                        <p:cTn id="15" dur="500"/>
                                        <p:tgtEl>
                                          <p:spTgt spid="27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dirty="0"/>
              <a:t>Here’s The Website of a Company Doing $25B in Sales</a:t>
            </a:r>
            <a:endParaRPr sz="2420" dirty="0"/>
          </a:p>
        </p:txBody>
      </p:sp>
      <p:sp>
        <p:nvSpPr>
          <p:cNvPr id="289" name="Google Shape;28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290" name="Google Shape;290;p32"/>
          <p:cNvPicPr preferRelativeResize="0"/>
          <p:nvPr/>
        </p:nvPicPr>
        <p:blipFill>
          <a:blip r:embed="rId3">
            <a:alphaModFix/>
          </a:blip>
          <a:stretch>
            <a:fillRect/>
          </a:stretch>
        </p:blipFill>
        <p:spPr>
          <a:xfrm>
            <a:off x="217113" y="908901"/>
            <a:ext cx="8709771" cy="4158400"/>
          </a:xfrm>
          <a:prstGeom prst="rect">
            <a:avLst/>
          </a:prstGeom>
          <a:noFill/>
          <a:ln>
            <a:noFill/>
          </a:ln>
        </p:spPr>
      </p:pic>
      <p:pic>
        <p:nvPicPr>
          <p:cNvPr id="291" name="Google Shape;291;p32"/>
          <p:cNvPicPr preferRelativeResize="0"/>
          <p:nvPr/>
        </p:nvPicPr>
        <p:blipFill>
          <a:blip r:embed="rId4">
            <a:alphaModFix/>
          </a:blip>
          <a:stretch>
            <a:fillRect/>
          </a:stretch>
        </p:blipFill>
        <p:spPr>
          <a:xfrm>
            <a:off x="8060538" y="48950"/>
            <a:ext cx="1018160" cy="5727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1000"/>
                                        <p:tgtEl>
                                          <p:spTgt spid="290"/>
                                        </p:tgtEl>
                                      </p:cBhvr>
                                    </p:animEffect>
                                    <p:anim calcmode="lin" valueType="num">
                                      <p:cBhvr>
                                        <p:cTn id="8" dur="1000" fill="hold"/>
                                        <p:tgtEl>
                                          <p:spTgt spid="290"/>
                                        </p:tgtEl>
                                        <p:attrNameLst>
                                          <p:attrName>ppt_x</p:attrName>
                                        </p:attrNameLst>
                                      </p:cBhvr>
                                      <p:tavLst>
                                        <p:tav tm="0">
                                          <p:val>
                                            <p:strVal val="#ppt_x"/>
                                          </p:val>
                                        </p:tav>
                                        <p:tav tm="100000">
                                          <p:val>
                                            <p:strVal val="#ppt_x"/>
                                          </p:val>
                                        </p:tav>
                                      </p:tavLst>
                                    </p:anim>
                                    <p:anim calcmode="lin" valueType="num">
                                      <p:cBhvr>
                                        <p:cTn id="9" dur="1000" fill="hold"/>
                                        <p:tgtEl>
                                          <p:spTgt spid="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Here’s The Website of a Company Doing $20M In Sales</a:t>
            </a:r>
            <a:endParaRPr/>
          </a:p>
        </p:txBody>
      </p:sp>
      <p:sp>
        <p:nvSpPr>
          <p:cNvPr id="297" name="Google Shape;297;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98" name="Google Shape;29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299" name="Google Shape;299;p33"/>
          <p:cNvPicPr preferRelativeResize="0"/>
          <p:nvPr/>
        </p:nvPicPr>
        <p:blipFill>
          <a:blip r:embed="rId3">
            <a:alphaModFix/>
          </a:blip>
          <a:stretch>
            <a:fillRect/>
          </a:stretch>
        </p:blipFill>
        <p:spPr>
          <a:xfrm>
            <a:off x="217113" y="1034267"/>
            <a:ext cx="8709775" cy="3961569"/>
          </a:xfrm>
          <a:prstGeom prst="rect">
            <a:avLst/>
          </a:prstGeom>
          <a:noFill/>
          <a:ln>
            <a:noFill/>
          </a:ln>
        </p:spPr>
      </p:pic>
      <p:pic>
        <p:nvPicPr>
          <p:cNvPr id="300" name="Google Shape;300;p33"/>
          <p:cNvPicPr preferRelativeResize="0"/>
          <p:nvPr/>
        </p:nvPicPr>
        <p:blipFill>
          <a:blip r:embed="rId4">
            <a:alphaModFix/>
          </a:blip>
          <a:stretch>
            <a:fillRect/>
          </a:stretch>
        </p:blipFill>
        <p:spPr>
          <a:xfrm>
            <a:off x="8060538" y="48950"/>
            <a:ext cx="1018160" cy="5727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1000"/>
                                        <p:tgtEl>
                                          <p:spTgt spid="299"/>
                                        </p:tgtEl>
                                      </p:cBhvr>
                                    </p:animEffect>
                                    <p:anim calcmode="lin" valueType="num">
                                      <p:cBhvr>
                                        <p:cTn id="8" dur="1000" fill="hold"/>
                                        <p:tgtEl>
                                          <p:spTgt spid="299"/>
                                        </p:tgtEl>
                                        <p:attrNameLst>
                                          <p:attrName>ppt_x</p:attrName>
                                        </p:attrNameLst>
                                      </p:cBhvr>
                                      <p:tavLst>
                                        <p:tav tm="0">
                                          <p:val>
                                            <p:strVal val="#ppt_x"/>
                                          </p:val>
                                        </p:tav>
                                        <p:tav tm="100000">
                                          <p:val>
                                            <p:strVal val="#ppt_x"/>
                                          </p:val>
                                        </p:tav>
                                      </p:tavLst>
                                    </p:anim>
                                    <p:anim calcmode="lin" valueType="num">
                                      <p:cBhvr>
                                        <p:cTn id="9" dur="1000" fill="hold"/>
                                        <p:tgtEl>
                                          <p:spTgt spid="2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Here Are Those Companies’ Brick &amp; Mortar</a:t>
            </a:r>
            <a:endParaRPr/>
          </a:p>
        </p:txBody>
      </p:sp>
      <p:sp>
        <p:nvSpPr>
          <p:cNvPr id="306" name="Google Shape;306;p34"/>
          <p:cNvSpPr txBox="1">
            <a:spLocks noGrp="1"/>
          </p:cNvSpPr>
          <p:nvPr>
            <p:ph type="body" idx="1"/>
          </p:nvPr>
        </p:nvSpPr>
        <p:spPr>
          <a:xfrm>
            <a:off x="388700" y="1257300"/>
            <a:ext cx="4158000" cy="498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600" dirty="0">
                <a:solidFill>
                  <a:schemeClr val="tx1"/>
                </a:solidFill>
              </a:rPr>
              <a:t>Macy’s</a:t>
            </a:r>
            <a:endParaRPr sz="1600" dirty="0">
              <a:solidFill>
                <a:schemeClr val="tx1"/>
              </a:solidFill>
            </a:endParaRPr>
          </a:p>
        </p:txBody>
      </p:sp>
      <p:sp>
        <p:nvSpPr>
          <p:cNvPr id="307" name="Google Shape;30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308" name="Google Shape;308;p34"/>
          <p:cNvPicPr preferRelativeResize="0"/>
          <p:nvPr/>
        </p:nvPicPr>
        <p:blipFill>
          <a:blip r:embed="rId3">
            <a:alphaModFix/>
          </a:blip>
          <a:stretch>
            <a:fillRect/>
          </a:stretch>
        </p:blipFill>
        <p:spPr>
          <a:xfrm>
            <a:off x="159303" y="1811825"/>
            <a:ext cx="4616827" cy="3077126"/>
          </a:xfrm>
          <a:prstGeom prst="rect">
            <a:avLst/>
          </a:prstGeom>
          <a:noFill/>
          <a:ln>
            <a:noFill/>
          </a:ln>
        </p:spPr>
      </p:pic>
      <p:sp>
        <p:nvSpPr>
          <p:cNvPr id="309" name="Google Shape;309;p34"/>
          <p:cNvSpPr txBox="1">
            <a:spLocks noGrp="1"/>
          </p:cNvSpPr>
          <p:nvPr>
            <p:ph type="body" idx="1"/>
          </p:nvPr>
        </p:nvSpPr>
        <p:spPr>
          <a:xfrm>
            <a:off x="5210875" y="1237325"/>
            <a:ext cx="3723300" cy="498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chemeClr val="tx1"/>
                </a:solidFill>
              </a:rPr>
              <a:t>Boutique Brand</a:t>
            </a:r>
            <a:endParaRPr sz="1600">
              <a:solidFill>
                <a:schemeClr val="tx1"/>
              </a:solidFill>
            </a:endParaRPr>
          </a:p>
        </p:txBody>
      </p:sp>
      <p:sp>
        <p:nvSpPr>
          <p:cNvPr id="310" name="Google Shape;310;p34"/>
          <p:cNvSpPr txBox="1"/>
          <p:nvPr/>
        </p:nvSpPr>
        <p:spPr>
          <a:xfrm rot="1183483">
            <a:off x="5628976" y="2829979"/>
            <a:ext cx="2887100" cy="7388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i="1"/>
              <a:t>N/A</a:t>
            </a:r>
            <a:endParaRPr sz="3600" i="1"/>
          </a:p>
        </p:txBody>
      </p:sp>
      <p:pic>
        <p:nvPicPr>
          <p:cNvPr id="311" name="Google Shape;311;p34"/>
          <p:cNvPicPr preferRelativeResize="0"/>
          <p:nvPr/>
        </p:nvPicPr>
        <p:blipFill>
          <a:blip r:embed="rId4">
            <a:alphaModFix/>
          </a:blip>
          <a:stretch>
            <a:fillRect/>
          </a:stretch>
        </p:blipFill>
        <p:spPr>
          <a:xfrm>
            <a:off x="8060538" y="48950"/>
            <a:ext cx="1018160" cy="5727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0"/>
                                        </p:tgtEl>
                                        <p:attrNameLst>
                                          <p:attrName>style.visibility</p:attrName>
                                        </p:attrNameLst>
                                      </p:cBhvr>
                                      <p:to>
                                        <p:strVal val="visible"/>
                                      </p:to>
                                    </p:set>
                                    <p:animEffect transition="in" filter="fade">
                                      <p:cBhvr>
                                        <p:cTn id="10"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pic>
        <p:nvPicPr>
          <p:cNvPr id="319" name="Google Shape;319;p35"/>
          <p:cNvPicPr preferRelativeResize="0"/>
          <p:nvPr/>
        </p:nvPicPr>
        <p:blipFill>
          <a:blip r:embed="rId3">
            <a:alphaModFix/>
          </a:blip>
          <a:stretch>
            <a:fillRect/>
          </a:stretch>
        </p:blipFill>
        <p:spPr>
          <a:xfrm>
            <a:off x="311700" y="621651"/>
            <a:ext cx="8520600" cy="4347015"/>
          </a:xfrm>
          <a:prstGeom prst="rect">
            <a:avLst/>
          </a:prstGeom>
          <a:noFill/>
          <a:ln>
            <a:noFill/>
          </a:ln>
        </p:spPr>
      </p:pic>
      <p:sp>
        <p:nvSpPr>
          <p:cNvPr id="320" name="Google Shape;320;p35"/>
          <p:cNvSpPr/>
          <p:nvPr/>
        </p:nvSpPr>
        <p:spPr>
          <a:xfrm>
            <a:off x="6670221" y="949950"/>
            <a:ext cx="2350937" cy="331997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35"/>
          <p:cNvPicPr preferRelativeResize="0"/>
          <p:nvPr/>
        </p:nvPicPr>
        <p:blipFill>
          <a:blip r:embed="rId4">
            <a:alphaModFix/>
          </a:blip>
          <a:stretch>
            <a:fillRect/>
          </a:stretch>
        </p:blipFill>
        <p:spPr>
          <a:xfrm>
            <a:off x="8060538" y="48950"/>
            <a:ext cx="1018160" cy="572701"/>
          </a:xfrm>
          <a:prstGeom prst="rect">
            <a:avLst/>
          </a:prstGeom>
          <a:noFill/>
          <a:ln>
            <a:noFill/>
          </a:ln>
        </p:spPr>
      </p:pic>
      <p:sp>
        <p:nvSpPr>
          <p:cNvPr id="322" name="Google Shape;322;p35"/>
          <p:cNvSpPr txBox="1"/>
          <p:nvPr/>
        </p:nvSpPr>
        <p:spPr>
          <a:xfrm>
            <a:off x="5294303" y="1905391"/>
            <a:ext cx="1796415" cy="49241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Walmart 38%</a:t>
            </a:r>
            <a:endParaRPr sz="2000" b="1" dirty="0"/>
          </a:p>
        </p:txBody>
      </p:sp>
      <p:sp>
        <p:nvSpPr>
          <p:cNvPr id="323" name="Google Shape;323;p35"/>
          <p:cNvSpPr txBox="1"/>
          <p:nvPr/>
        </p:nvSpPr>
        <p:spPr>
          <a:xfrm>
            <a:off x="4314607" y="4029437"/>
            <a:ext cx="1877904" cy="49241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Target 18%</a:t>
            </a:r>
            <a:endParaRPr sz="2000" b="1" dirty="0"/>
          </a:p>
        </p:txBody>
      </p:sp>
      <p:sp>
        <p:nvSpPr>
          <p:cNvPr id="6" name="Google Shape;323;p35">
            <a:extLst>
              <a:ext uri="{FF2B5EF4-FFF2-40B4-BE49-F238E27FC236}">
                <a16:creationId xmlns:a16="http://schemas.microsoft.com/office/drawing/2014/main" id="{24AE974D-0D55-1846-FB7A-EA748A02B6CB}"/>
              </a:ext>
            </a:extLst>
          </p:cNvPr>
          <p:cNvSpPr txBox="1"/>
          <p:nvPr/>
        </p:nvSpPr>
        <p:spPr>
          <a:xfrm>
            <a:off x="948200" y="4023716"/>
            <a:ext cx="1877904" cy="49241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Macy’s 13%</a:t>
            </a:r>
            <a:endParaRPr sz="2000" b="1" dirty="0"/>
          </a:p>
        </p:txBody>
      </p:sp>
      <p:sp>
        <p:nvSpPr>
          <p:cNvPr id="7" name="Google Shape;323;p35">
            <a:extLst>
              <a:ext uri="{FF2B5EF4-FFF2-40B4-BE49-F238E27FC236}">
                <a16:creationId xmlns:a16="http://schemas.microsoft.com/office/drawing/2014/main" id="{6F33A95A-5084-D75D-F960-800F5A6408E0}"/>
              </a:ext>
            </a:extLst>
          </p:cNvPr>
          <p:cNvSpPr txBox="1"/>
          <p:nvPr/>
        </p:nvSpPr>
        <p:spPr>
          <a:xfrm>
            <a:off x="9247" y="3244954"/>
            <a:ext cx="1991003" cy="49241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Nordstrom 8%</a:t>
            </a:r>
            <a:endParaRPr sz="2000" b="1" dirty="0"/>
          </a:p>
        </p:txBody>
      </p:sp>
      <p:sp>
        <p:nvSpPr>
          <p:cNvPr id="8" name="Google Shape;323;p35">
            <a:extLst>
              <a:ext uri="{FF2B5EF4-FFF2-40B4-BE49-F238E27FC236}">
                <a16:creationId xmlns:a16="http://schemas.microsoft.com/office/drawing/2014/main" id="{D3D80F84-52CD-B84D-2F8F-B311A860A910}"/>
              </a:ext>
            </a:extLst>
          </p:cNvPr>
          <p:cNvSpPr txBox="1"/>
          <p:nvPr/>
        </p:nvSpPr>
        <p:spPr>
          <a:xfrm>
            <a:off x="9248" y="2664391"/>
            <a:ext cx="1991002" cy="49241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JC Penney 7%</a:t>
            </a:r>
            <a:endParaRPr sz="2000" b="1" dirty="0"/>
          </a:p>
        </p:txBody>
      </p:sp>
      <p:sp>
        <p:nvSpPr>
          <p:cNvPr id="9" name="Google Shape;323;p35">
            <a:extLst>
              <a:ext uri="{FF2B5EF4-FFF2-40B4-BE49-F238E27FC236}">
                <a16:creationId xmlns:a16="http://schemas.microsoft.com/office/drawing/2014/main" id="{F60DFF2C-9082-17AD-A80E-1A765101BB22}"/>
              </a:ext>
            </a:extLst>
          </p:cNvPr>
          <p:cNvSpPr txBox="1"/>
          <p:nvPr/>
        </p:nvSpPr>
        <p:spPr>
          <a:xfrm>
            <a:off x="122842" y="1830272"/>
            <a:ext cx="1796415" cy="49241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Sears 7%</a:t>
            </a:r>
            <a:endParaRPr sz="2000" b="1" dirty="0"/>
          </a:p>
        </p:txBody>
      </p:sp>
      <p:sp>
        <p:nvSpPr>
          <p:cNvPr id="10" name="Oval 9">
            <a:extLst>
              <a:ext uri="{FF2B5EF4-FFF2-40B4-BE49-F238E27FC236}">
                <a16:creationId xmlns:a16="http://schemas.microsoft.com/office/drawing/2014/main" id="{B6D8CFD2-F99A-2CDC-C016-A04C29973A50}"/>
              </a:ext>
            </a:extLst>
          </p:cNvPr>
          <p:cNvSpPr/>
          <p:nvPr/>
        </p:nvSpPr>
        <p:spPr>
          <a:xfrm>
            <a:off x="122842" y="1722664"/>
            <a:ext cx="1428372" cy="7564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496031-98B7-97CD-9276-0F636ED6C94C}"/>
              </a:ext>
            </a:extLst>
          </p:cNvPr>
          <p:cNvSpPr/>
          <p:nvPr/>
        </p:nvSpPr>
        <p:spPr>
          <a:xfrm>
            <a:off x="4068209" y="3891699"/>
            <a:ext cx="1991003" cy="7564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F91E33E-ABD8-DAF0-C5DF-0512830A14D6}"/>
              </a:ext>
            </a:extLst>
          </p:cNvPr>
          <p:cNvSpPr/>
          <p:nvPr/>
        </p:nvSpPr>
        <p:spPr>
          <a:xfrm>
            <a:off x="25547" y="2517162"/>
            <a:ext cx="1991003" cy="7564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9245640-BAE9-59CE-3C79-791BD2D58DC4}"/>
              </a:ext>
            </a:extLst>
          </p:cNvPr>
          <p:cNvSpPr/>
          <p:nvPr/>
        </p:nvSpPr>
        <p:spPr>
          <a:xfrm>
            <a:off x="5197008" y="1773374"/>
            <a:ext cx="1991003" cy="7564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23;p35">
            <a:extLst>
              <a:ext uri="{FF2B5EF4-FFF2-40B4-BE49-F238E27FC236}">
                <a16:creationId xmlns:a16="http://schemas.microsoft.com/office/drawing/2014/main" id="{F9976726-D87E-B188-5C5F-AE85E5D2D998}"/>
              </a:ext>
            </a:extLst>
          </p:cNvPr>
          <p:cNvSpPr txBox="1"/>
          <p:nvPr/>
        </p:nvSpPr>
        <p:spPr>
          <a:xfrm>
            <a:off x="1172142" y="1072628"/>
            <a:ext cx="1494229" cy="49241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Other 14%</a:t>
            </a:r>
            <a:endParaRPr sz="20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500"/>
                                        <p:tgtEl>
                                          <p:spTgt spid="3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0"/>
                                        </p:tgtEl>
                                        <p:attrNameLst>
                                          <p:attrName>style.visibility</p:attrName>
                                        </p:attrNameLst>
                                      </p:cBhvr>
                                      <p:to>
                                        <p:strVal val="visible"/>
                                      </p:to>
                                    </p:set>
                                    <p:animEffect transition="in" filter="fade">
                                      <p:cBhvr>
                                        <p:cTn id="10" dur="500"/>
                                        <p:tgtEl>
                                          <p:spTgt spid="3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2"/>
                                        </p:tgtEl>
                                        <p:attrNameLst>
                                          <p:attrName>style.visibility</p:attrName>
                                        </p:attrNameLst>
                                      </p:cBhvr>
                                      <p:to>
                                        <p:strVal val="visible"/>
                                      </p:to>
                                    </p:set>
                                    <p:animEffect transition="in" filter="fade">
                                      <p:cBhvr>
                                        <p:cTn id="13" dur="500"/>
                                        <p:tgtEl>
                                          <p:spTgt spid="3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3"/>
                                        </p:tgtEl>
                                        <p:attrNameLst>
                                          <p:attrName>style.visibility</p:attrName>
                                        </p:attrNameLst>
                                      </p:cBhvr>
                                      <p:to>
                                        <p:strVal val="visible"/>
                                      </p:to>
                                    </p:set>
                                    <p:animEffect transition="in" filter="fade">
                                      <p:cBhvr>
                                        <p:cTn id="16" dur="500"/>
                                        <p:tgtEl>
                                          <p:spTgt spid="3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p:bldP spid="322" grpId="0" animBg="1"/>
      <p:bldP spid="323"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2410375" y="3880875"/>
            <a:ext cx="2143824" cy="1205899"/>
          </a:xfrm>
          <a:prstGeom prst="rect">
            <a:avLst/>
          </a:prstGeom>
          <a:noFill/>
          <a:ln>
            <a:noFill/>
          </a:ln>
        </p:spPr>
      </p:pic>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Snapshot of Internal Operations</a:t>
            </a:r>
            <a:endParaRPr dirty="0"/>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chemeClr val="tx1"/>
                </a:solidFill>
              </a:rPr>
              <a:t>Sell Anything From Clothes, Accessories, Houseware, Jewelry, Perfume, etc.</a:t>
            </a:r>
            <a:endParaRPr dirty="0">
              <a:solidFill>
                <a:schemeClr val="tx1"/>
              </a:solidFill>
            </a:endParaRPr>
          </a:p>
          <a:p>
            <a:pPr marL="457200" lvl="0" indent="-342900" algn="l" rtl="0">
              <a:spcBef>
                <a:spcPts val="0"/>
              </a:spcBef>
              <a:spcAft>
                <a:spcPts val="0"/>
              </a:spcAft>
              <a:buSzPts val="1800"/>
              <a:buChar char="●"/>
            </a:pPr>
            <a:endParaRPr lang="en" dirty="0">
              <a:solidFill>
                <a:schemeClr val="tx1"/>
              </a:solidFill>
            </a:endParaRPr>
          </a:p>
          <a:p>
            <a:pPr marL="457200" lvl="0" indent="-342900" algn="l" rtl="0">
              <a:spcBef>
                <a:spcPts val="0"/>
              </a:spcBef>
              <a:spcAft>
                <a:spcPts val="0"/>
              </a:spcAft>
              <a:buSzPts val="1800"/>
              <a:buChar char="●"/>
            </a:pPr>
            <a:r>
              <a:rPr lang="en" dirty="0">
                <a:solidFill>
                  <a:schemeClr val="tx1"/>
                </a:solidFill>
              </a:rPr>
              <a:t>Operates 1574 Locations, With Footprints In Over 90 Countries</a:t>
            </a:r>
            <a:endParaRPr dirty="0">
              <a:solidFill>
                <a:schemeClr val="tx1"/>
              </a:solidFill>
            </a:endParaRPr>
          </a:p>
          <a:p>
            <a:pPr marL="0" lvl="0" indent="0" algn="l" rtl="0">
              <a:spcBef>
                <a:spcPts val="1200"/>
              </a:spcBef>
              <a:spcAft>
                <a:spcPts val="1200"/>
              </a:spcAft>
              <a:buNone/>
            </a:pPr>
            <a:endParaRPr dirty="0">
              <a:solidFill>
                <a:schemeClr val="tx1"/>
              </a:solidFill>
            </a:endParaRPr>
          </a:p>
        </p:txBody>
      </p:sp>
      <p:sp>
        <p:nvSpPr>
          <p:cNvPr id="73" name="Google Shape;7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74" name="Google Shape;74;p15"/>
          <p:cNvPicPr preferRelativeResize="0"/>
          <p:nvPr/>
        </p:nvPicPr>
        <p:blipFill>
          <a:blip r:embed="rId4">
            <a:alphaModFix/>
          </a:blip>
          <a:stretch>
            <a:fillRect/>
          </a:stretch>
        </p:blipFill>
        <p:spPr>
          <a:xfrm>
            <a:off x="8060538" y="48950"/>
            <a:ext cx="1018160" cy="572701"/>
          </a:xfrm>
          <a:prstGeom prst="rect">
            <a:avLst/>
          </a:prstGeom>
          <a:noFill/>
          <a:ln>
            <a:noFill/>
          </a:ln>
        </p:spPr>
      </p:pic>
      <p:pic>
        <p:nvPicPr>
          <p:cNvPr id="75" name="Google Shape;75;p15"/>
          <p:cNvPicPr preferRelativeResize="0"/>
          <p:nvPr/>
        </p:nvPicPr>
        <p:blipFill>
          <a:blip r:embed="rId4">
            <a:alphaModFix/>
          </a:blip>
          <a:stretch>
            <a:fillRect/>
          </a:stretch>
        </p:blipFill>
        <p:spPr>
          <a:xfrm>
            <a:off x="3400216" y="2746900"/>
            <a:ext cx="2343575" cy="1318224"/>
          </a:xfrm>
          <a:prstGeom prst="rect">
            <a:avLst/>
          </a:prstGeom>
          <a:noFill/>
          <a:ln>
            <a:noFill/>
          </a:ln>
        </p:spPr>
      </p:pic>
      <p:pic>
        <p:nvPicPr>
          <p:cNvPr id="76" name="Google Shape;76;p15"/>
          <p:cNvPicPr preferRelativeResize="0"/>
          <p:nvPr/>
        </p:nvPicPr>
        <p:blipFill>
          <a:blip r:embed="rId5">
            <a:alphaModFix/>
          </a:blip>
          <a:stretch>
            <a:fillRect/>
          </a:stretch>
        </p:blipFill>
        <p:spPr>
          <a:xfrm>
            <a:off x="311700" y="3702551"/>
            <a:ext cx="2625453" cy="487950"/>
          </a:xfrm>
          <a:prstGeom prst="rect">
            <a:avLst/>
          </a:prstGeom>
          <a:noFill/>
          <a:ln>
            <a:noFill/>
          </a:ln>
        </p:spPr>
      </p:pic>
      <p:pic>
        <p:nvPicPr>
          <p:cNvPr id="77" name="Google Shape;77;p15"/>
          <p:cNvPicPr preferRelativeResize="0"/>
          <p:nvPr/>
        </p:nvPicPr>
        <p:blipFill>
          <a:blip r:embed="rId6">
            <a:alphaModFix/>
          </a:blip>
          <a:stretch>
            <a:fillRect/>
          </a:stretch>
        </p:blipFill>
        <p:spPr>
          <a:xfrm>
            <a:off x="4907400" y="4029550"/>
            <a:ext cx="2066800" cy="756150"/>
          </a:xfrm>
          <a:prstGeom prst="rect">
            <a:avLst/>
          </a:prstGeom>
          <a:noFill/>
          <a:ln>
            <a:noFill/>
          </a:ln>
        </p:spPr>
      </p:pic>
      <p:pic>
        <p:nvPicPr>
          <p:cNvPr id="78" name="Google Shape;78;p15"/>
          <p:cNvPicPr preferRelativeResize="0"/>
          <p:nvPr/>
        </p:nvPicPr>
        <p:blipFill>
          <a:blip r:embed="rId7">
            <a:alphaModFix/>
          </a:blip>
          <a:stretch>
            <a:fillRect/>
          </a:stretch>
        </p:blipFill>
        <p:spPr>
          <a:xfrm>
            <a:off x="6752690" y="3660184"/>
            <a:ext cx="2079608" cy="572700"/>
          </a:xfrm>
          <a:prstGeom prst="rect">
            <a:avLst/>
          </a:prstGeom>
          <a:noFill/>
          <a:ln>
            <a:noFill/>
          </a:ln>
        </p:spPr>
      </p:pic>
      <p:sp>
        <p:nvSpPr>
          <p:cNvPr id="79" name="Google Shape;79;p15"/>
          <p:cNvSpPr txBox="1"/>
          <p:nvPr/>
        </p:nvSpPr>
        <p:spPr>
          <a:xfrm rot="536826">
            <a:off x="7651855" y="3368734"/>
            <a:ext cx="1469885" cy="40029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As of Aug. ‘22</a:t>
            </a:r>
            <a:endParaRPr i="1"/>
          </a:p>
        </p:txBody>
      </p:sp>
      <p:sp>
        <p:nvSpPr>
          <p:cNvPr id="2" name="TextBox 1">
            <a:extLst>
              <a:ext uri="{FF2B5EF4-FFF2-40B4-BE49-F238E27FC236}">
                <a16:creationId xmlns:a16="http://schemas.microsoft.com/office/drawing/2014/main" id="{86657952-875B-5BEF-F919-6D0FD5F2C943}"/>
              </a:ext>
            </a:extLst>
          </p:cNvPr>
          <p:cNvSpPr txBox="1"/>
          <p:nvPr/>
        </p:nvSpPr>
        <p:spPr>
          <a:xfrm>
            <a:off x="3217393" y="2546845"/>
            <a:ext cx="3380014" cy="400110"/>
          </a:xfrm>
          <a:prstGeom prst="rect">
            <a:avLst/>
          </a:prstGeom>
          <a:noFill/>
        </p:spPr>
        <p:txBody>
          <a:bodyPr wrap="square" rtlCol="0">
            <a:spAutoFit/>
          </a:bodyPr>
          <a:lstStyle/>
          <a:p>
            <a:pPr algn="ctr"/>
            <a:r>
              <a:rPr lang="en-US" sz="2000" i="1" dirty="0"/>
              <a:t>Corporate Umbrella</a:t>
            </a:r>
          </a:p>
        </p:txBody>
      </p:sp>
    </p:spTree>
    <p:extLst>
      <p:ext uri="{BB962C8B-B14F-4D97-AF65-F5344CB8AC3E}">
        <p14:creationId xmlns:p14="http://schemas.microsoft.com/office/powerpoint/2010/main" val="3927997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500"/>
                                        <p:tgtEl>
                                          <p:spTgt spid="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xEl>
                                              <p:pRg st="2" end="2"/>
                                            </p:txEl>
                                          </p:spTgt>
                                        </p:tgtEl>
                                        <p:attrNameLst>
                                          <p:attrName>style.visibility</p:attrName>
                                        </p:attrNameLst>
                                      </p:cBhvr>
                                      <p:to>
                                        <p:strVal val="visible"/>
                                      </p:to>
                                    </p:set>
                                    <p:animEffect transition="in" filter="fade">
                                      <p:cBhvr>
                                        <p:cTn id="12" dur="500"/>
                                        <p:tgtEl>
                                          <p:spTgt spid="7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1000"/>
                                        <p:tgtEl>
                                          <p:spTgt spid="76"/>
                                        </p:tgtEl>
                                      </p:cBhvr>
                                    </p:animEffect>
                                    <p:anim calcmode="lin" valueType="num">
                                      <p:cBhvr>
                                        <p:cTn id="28" dur="1000" fill="hold"/>
                                        <p:tgtEl>
                                          <p:spTgt spid="76"/>
                                        </p:tgtEl>
                                        <p:attrNameLst>
                                          <p:attrName>ppt_x</p:attrName>
                                        </p:attrNameLst>
                                      </p:cBhvr>
                                      <p:tavLst>
                                        <p:tav tm="0">
                                          <p:val>
                                            <p:strVal val="#ppt_x"/>
                                          </p:val>
                                        </p:tav>
                                        <p:tav tm="100000">
                                          <p:val>
                                            <p:strVal val="#ppt_x"/>
                                          </p:val>
                                        </p:tav>
                                      </p:tavLst>
                                    </p:anim>
                                    <p:anim calcmode="lin" valueType="num">
                                      <p:cBhvr>
                                        <p:cTn id="29" dur="1000" fill="hold"/>
                                        <p:tgtEl>
                                          <p:spTgt spid="7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1000"/>
                                        <p:tgtEl>
                                          <p:spTgt spid="70"/>
                                        </p:tgtEl>
                                      </p:cBhvr>
                                    </p:animEffect>
                                    <p:anim calcmode="lin" valueType="num">
                                      <p:cBhvr>
                                        <p:cTn id="33" dur="1000" fill="hold"/>
                                        <p:tgtEl>
                                          <p:spTgt spid="70"/>
                                        </p:tgtEl>
                                        <p:attrNameLst>
                                          <p:attrName>ppt_x</p:attrName>
                                        </p:attrNameLst>
                                      </p:cBhvr>
                                      <p:tavLst>
                                        <p:tav tm="0">
                                          <p:val>
                                            <p:strVal val="#ppt_x"/>
                                          </p:val>
                                        </p:tav>
                                        <p:tav tm="100000">
                                          <p:val>
                                            <p:strVal val="#ppt_x"/>
                                          </p:val>
                                        </p:tav>
                                      </p:tavLst>
                                    </p:anim>
                                    <p:anim calcmode="lin" valueType="num">
                                      <p:cBhvr>
                                        <p:cTn id="34" dur="1000" fill="hold"/>
                                        <p:tgtEl>
                                          <p:spTgt spid="7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1000"/>
                                        <p:tgtEl>
                                          <p:spTgt spid="77"/>
                                        </p:tgtEl>
                                      </p:cBhvr>
                                    </p:animEffect>
                                    <p:anim calcmode="lin" valueType="num">
                                      <p:cBhvr>
                                        <p:cTn id="38" dur="1000" fill="hold"/>
                                        <p:tgtEl>
                                          <p:spTgt spid="77"/>
                                        </p:tgtEl>
                                        <p:attrNameLst>
                                          <p:attrName>ppt_x</p:attrName>
                                        </p:attrNameLst>
                                      </p:cBhvr>
                                      <p:tavLst>
                                        <p:tav tm="0">
                                          <p:val>
                                            <p:strVal val="#ppt_x"/>
                                          </p:val>
                                        </p:tav>
                                        <p:tav tm="100000">
                                          <p:val>
                                            <p:strVal val="#ppt_x"/>
                                          </p:val>
                                        </p:tav>
                                      </p:tavLst>
                                    </p:anim>
                                    <p:anim calcmode="lin" valueType="num">
                                      <p:cBhvr>
                                        <p:cTn id="39" dur="1000" fill="hold"/>
                                        <p:tgtEl>
                                          <p:spTgt spid="7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1000"/>
                                        <p:tgtEl>
                                          <p:spTgt spid="79"/>
                                        </p:tgtEl>
                                      </p:cBhvr>
                                    </p:animEffect>
                                    <p:anim calcmode="lin" valueType="num">
                                      <p:cBhvr>
                                        <p:cTn id="48" dur="1000" fill="hold"/>
                                        <p:tgtEl>
                                          <p:spTgt spid="79"/>
                                        </p:tgtEl>
                                        <p:attrNameLst>
                                          <p:attrName>ppt_x</p:attrName>
                                        </p:attrNameLst>
                                      </p:cBhvr>
                                      <p:tavLst>
                                        <p:tav tm="0">
                                          <p:val>
                                            <p:strVal val="#ppt_x"/>
                                          </p:val>
                                        </p:tav>
                                        <p:tav tm="100000">
                                          <p:val>
                                            <p:strVal val="#ppt_x"/>
                                          </p:val>
                                        </p:tav>
                                      </p:tavLst>
                                    </p:anim>
                                    <p:anim calcmode="lin" valueType="num">
                                      <p:cBhvr>
                                        <p:cTn id="4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6"/>
          <p:cNvSpPr txBox="1">
            <a:spLocks noGrp="1"/>
          </p:cNvSpPr>
          <p:nvPr>
            <p:ph type="title"/>
          </p:nvPr>
        </p:nvSpPr>
        <p:spPr>
          <a:xfrm>
            <a:off x="311700" y="20312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Where Does That Leave Us?</a:t>
            </a:r>
            <a:endParaRPr/>
          </a:p>
        </p:txBody>
      </p:sp>
      <p:sp>
        <p:nvSpPr>
          <p:cNvPr id="329" name="Google Shape;329;p36"/>
          <p:cNvSpPr txBox="1">
            <a:spLocks noGrp="1"/>
          </p:cNvSpPr>
          <p:nvPr>
            <p:ph type="body" idx="1"/>
          </p:nvPr>
        </p:nvSpPr>
        <p:spPr>
          <a:xfrm>
            <a:off x="311700" y="1152475"/>
            <a:ext cx="4000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tx1"/>
                </a:solidFill>
              </a:rPr>
              <a:t>To Summarize The Issue:</a:t>
            </a:r>
            <a:endParaRPr sz="2000" b="1" dirty="0">
              <a:solidFill>
                <a:schemeClr val="tx1"/>
              </a:solidFill>
            </a:endParaRPr>
          </a:p>
          <a:p>
            <a:pPr marL="457200" lvl="0" indent="-342900" algn="l" rtl="0">
              <a:spcBef>
                <a:spcPts val="1200"/>
              </a:spcBef>
              <a:spcAft>
                <a:spcPts val="0"/>
              </a:spcAft>
              <a:buSzPts val="1800"/>
              <a:buChar char="●"/>
            </a:pPr>
            <a:r>
              <a:rPr lang="en" sz="2000" dirty="0">
                <a:solidFill>
                  <a:schemeClr val="tx1"/>
                </a:solidFill>
              </a:rPr>
              <a:t>E-Commerce Is Continuing To Grow</a:t>
            </a:r>
            <a:endParaRPr sz="2000" dirty="0">
              <a:solidFill>
                <a:schemeClr val="tx1"/>
              </a:solidFill>
            </a:endParaRPr>
          </a:p>
          <a:p>
            <a:pPr marL="457200" lvl="0" indent="-342900" algn="l" rtl="0">
              <a:spcBef>
                <a:spcPts val="1200"/>
              </a:spcBef>
              <a:spcAft>
                <a:spcPts val="0"/>
              </a:spcAft>
              <a:buSzPts val="1800"/>
              <a:buChar char="●"/>
            </a:pPr>
            <a:r>
              <a:rPr lang="en" sz="2000" dirty="0">
                <a:solidFill>
                  <a:schemeClr val="tx1"/>
                </a:solidFill>
              </a:rPr>
              <a:t>Macy’s Has Never Been an Industry-Leader in E-Commerce</a:t>
            </a:r>
            <a:endParaRPr sz="2000" dirty="0">
              <a:solidFill>
                <a:schemeClr val="tx1"/>
              </a:solidFill>
            </a:endParaRPr>
          </a:p>
          <a:p>
            <a:pPr marL="457200" lvl="0" indent="-342900" algn="l" rtl="0">
              <a:spcBef>
                <a:spcPts val="1200"/>
              </a:spcBef>
              <a:spcAft>
                <a:spcPts val="0"/>
              </a:spcAft>
              <a:buSzPts val="1800"/>
              <a:buChar char="●"/>
            </a:pPr>
            <a:r>
              <a:rPr lang="en" sz="2000" dirty="0">
                <a:solidFill>
                  <a:schemeClr val="tx1"/>
                </a:solidFill>
              </a:rPr>
              <a:t>New Wave of Competitors Inbound</a:t>
            </a:r>
            <a:endParaRPr sz="2000" dirty="0">
              <a:solidFill>
                <a:schemeClr val="tx1"/>
              </a:solidFill>
            </a:endParaRPr>
          </a:p>
        </p:txBody>
      </p:sp>
      <p:sp>
        <p:nvSpPr>
          <p:cNvPr id="330" name="Google Shape;33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331" name="Google Shape;331;p36"/>
          <p:cNvPicPr preferRelativeResize="0"/>
          <p:nvPr/>
        </p:nvPicPr>
        <p:blipFill>
          <a:blip r:embed="rId3">
            <a:alphaModFix/>
          </a:blip>
          <a:stretch>
            <a:fillRect/>
          </a:stretch>
        </p:blipFill>
        <p:spPr>
          <a:xfrm>
            <a:off x="8060538" y="48950"/>
            <a:ext cx="1018160" cy="572701"/>
          </a:xfrm>
          <a:prstGeom prst="rect">
            <a:avLst/>
          </a:prstGeom>
          <a:noFill/>
          <a:ln>
            <a:noFill/>
          </a:ln>
        </p:spPr>
      </p:pic>
      <p:sp>
        <p:nvSpPr>
          <p:cNvPr id="332" name="Google Shape;332;p36"/>
          <p:cNvSpPr txBox="1">
            <a:spLocks noGrp="1"/>
          </p:cNvSpPr>
          <p:nvPr>
            <p:ph type="body" idx="1"/>
          </p:nvPr>
        </p:nvSpPr>
        <p:spPr>
          <a:xfrm>
            <a:off x="4696658" y="746567"/>
            <a:ext cx="4324500" cy="492761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dirty="0">
                <a:solidFill>
                  <a:schemeClr val="tx1"/>
                </a:solidFill>
              </a:rPr>
              <a:t>Our Recommendation: “</a:t>
            </a:r>
            <a:r>
              <a:rPr lang="en" sz="2000" b="1" i="1" dirty="0">
                <a:solidFill>
                  <a:schemeClr val="tx1"/>
                </a:solidFill>
              </a:rPr>
              <a:t>Online First</a:t>
            </a:r>
            <a:r>
              <a:rPr lang="en" sz="2000" b="1" dirty="0">
                <a:solidFill>
                  <a:schemeClr val="tx1"/>
                </a:solidFill>
              </a:rPr>
              <a:t>”</a:t>
            </a:r>
            <a:endParaRPr sz="2000" b="1" dirty="0">
              <a:solidFill>
                <a:schemeClr val="tx1"/>
              </a:solidFill>
            </a:endParaRPr>
          </a:p>
          <a:p>
            <a:pPr marL="457200" lvl="0" indent="-342900" algn="l" rtl="0">
              <a:lnSpc>
                <a:spcPct val="100000"/>
              </a:lnSpc>
              <a:spcBef>
                <a:spcPts val="1200"/>
              </a:spcBef>
              <a:spcAft>
                <a:spcPts val="0"/>
              </a:spcAft>
              <a:buSzPts val="1800"/>
              <a:buChar char="●"/>
            </a:pPr>
            <a:r>
              <a:rPr lang="en" sz="2000" dirty="0">
                <a:solidFill>
                  <a:schemeClr val="tx1"/>
                </a:solidFill>
              </a:rPr>
              <a:t>Revamp Online Presence</a:t>
            </a:r>
            <a:endParaRPr sz="2000" dirty="0">
              <a:solidFill>
                <a:schemeClr val="tx1"/>
              </a:solidFill>
            </a:endParaRPr>
          </a:p>
          <a:p>
            <a:pPr marL="914400" lvl="1" indent="-317500" algn="l" rtl="0">
              <a:lnSpc>
                <a:spcPct val="100000"/>
              </a:lnSpc>
              <a:spcBef>
                <a:spcPts val="0"/>
              </a:spcBef>
              <a:spcAft>
                <a:spcPts val="0"/>
              </a:spcAft>
              <a:buSzPts val="1400"/>
              <a:buChar char="○"/>
            </a:pPr>
            <a:r>
              <a:rPr lang="en" sz="2000" dirty="0">
                <a:solidFill>
                  <a:schemeClr val="tx1"/>
                </a:solidFill>
              </a:rPr>
              <a:t>Buy Online, Pick-Up In Store</a:t>
            </a:r>
            <a:endParaRPr sz="2000" dirty="0">
              <a:solidFill>
                <a:schemeClr val="tx1"/>
              </a:solidFill>
            </a:endParaRPr>
          </a:p>
          <a:p>
            <a:pPr marL="914400" lvl="1" indent="-317500" algn="l" rtl="0">
              <a:lnSpc>
                <a:spcPct val="100000"/>
              </a:lnSpc>
              <a:spcBef>
                <a:spcPts val="0"/>
              </a:spcBef>
              <a:spcAft>
                <a:spcPts val="0"/>
              </a:spcAft>
              <a:buSzPts val="1400"/>
              <a:buChar char="○"/>
            </a:pPr>
            <a:r>
              <a:rPr lang="en" sz="2000" dirty="0">
                <a:solidFill>
                  <a:schemeClr val="tx1"/>
                </a:solidFill>
              </a:rPr>
              <a:t>New online media presence</a:t>
            </a:r>
            <a:endParaRPr sz="2000" dirty="0">
              <a:solidFill>
                <a:schemeClr val="tx1"/>
              </a:solidFill>
            </a:endParaRPr>
          </a:p>
          <a:p>
            <a:pPr marL="1371600" lvl="2" indent="-317500" algn="l" rtl="0">
              <a:lnSpc>
                <a:spcPct val="100000"/>
              </a:lnSpc>
              <a:spcBef>
                <a:spcPts val="0"/>
              </a:spcBef>
              <a:spcAft>
                <a:spcPts val="0"/>
              </a:spcAft>
              <a:buSzPts val="1400"/>
              <a:buChar char="■"/>
            </a:pPr>
            <a:r>
              <a:rPr lang="en" sz="1600" dirty="0">
                <a:solidFill>
                  <a:schemeClr val="tx1"/>
                </a:solidFill>
              </a:rPr>
              <a:t>TikTok</a:t>
            </a:r>
            <a:endParaRPr sz="1600" dirty="0">
              <a:solidFill>
                <a:schemeClr val="tx1"/>
              </a:solidFill>
            </a:endParaRPr>
          </a:p>
          <a:p>
            <a:pPr marL="1371600" lvl="2" indent="-317500" algn="l" rtl="0">
              <a:lnSpc>
                <a:spcPct val="100000"/>
              </a:lnSpc>
              <a:spcBef>
                <a:spcPts val="0"/>
              </a:spcBef>
              <a:spcAft>
                <a:spcPts val="0"/>
              </a:spcAft>
              <a:buSzPts val="1400"/>
              <a:buChar char="■"/>
            </a:pPr>
            <a:r>
              <a:rPr lang="en" sz="1600" dirty="0">
                <a:solidFill>
                  <a:schemeClr val="tx1"/>
                </a:solidFill>
              </a:rPr>
              <a:t>Social Selling</a:t>
            </a:r>
            <a:endParaRPr sz="1600" dirty="0">
              <a:solidFill>
                <a:schemeClr val="tx1"/>
              </a:solidFill>
            </a:endParaRPr>
          </a:p>
          <a:p>
            <a:pPr marL="457200" lvl="0" indent="-342900" algn="l" rtl="0">
              <a:lnSpc>
                <a:spcPct val="100000"/>
              </a:lnSpc>
              <a:spcBef>
                <a:spcPts val="1200"/>
              </a:spcBef>
              <a:spcAft>
                <a:spcPts val="0"/>
              </a:spcAft>
              <a:buSzPts val="1800"/>
              <a:buChar char="●"/>
            </a:pPr>
            <a:r>
              <a:rPr lang="en" sz="2000" dirty="0">
                <a:solidFill>
                  <a:schemeClr val="tx1"/>
                </a:solidFill>
              </a:rPr>
              <a:t>Partner w/ Amazon Prime</a:t>
            </a:r>
            <a:endParaRPr sz="2000" dirty="0">
              <a:solidFill>
                <a:schemeClr val="tx1"/>
              </a:solidFill>
            </a:endParaRPr>
          </a:p>
          <a:p>
            <a:pPr marL="914400" lvl="1" indent="-317500" algn="l" rtl="0">
              <a:lnSpc>
                <a:spcPct val="100000"/>
              </a:lnSpc>
              <a:spcBef>
                <a:spcPts val="0"/>
              </a:spcBef>
              <a:spcAft>
                <a:spcPts val="0"/>
              </a:spcAft>
              <a:buSzPts val="1400"/>
              <a:buChar char="○"/>
            </a:pPr>
            <a:r>
              <a:rPr lang="en" sz="2000" dirty="0">
                <a:solidFill>
                  <a:schemeClr val="tx1"/>
                </a:solidFill>
              </a:rPr>
              <a:t>Turn a Threat To A Strategic Asset</a:t>
            </a:r>
            <a:endParaRPr sz="2000" dirty="0">
              <a:solidFill>
                <a:schemeClr val="tx1"/>
              </a:solidFill>
            </a:endParaRPr>
          </a:p>
          <a:p>
            <a:pPr marL="914400" lvl="1" indent="-317500" algn="l" rtl="0">
              <a:lnSpc>
                <a:spcPct val="100000"/>
              </a:lnSpc>
              <a:spcBef>
                <a:spcPts val="0"/>
              </a:spcBef>
              <a:spcAft>
                <a:spcPts val="0"/>
              </a:spcAft>
              <a:buSzPts val="1400"/>
              <a:buChar char="○"/>
            </a:pPr>
            <a:r>
              <a:rPr lang="en" sz="2000" dirty="0">
                <a:solidFill>
                  <a:schemeClr val="tx1"/>
                </a:solidFill>
              </a:rPr>
              <a:t>Reduces Costly Value Chain Item</a:t>
            </a:r>
            <a:endParaRPr sz="200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xEl>
                                              <p:pRg st="1" end="1"/>
                                            </p:txEl>
                                          </p:spTgt>
                                        </p:tgtEl>
                                        <p:attrNameLst>
                                          <p:attrName>style.visibility</p:attrName>
                                        </p:attrNameLst>
                                      </p:cBhvr>
                                      <p:to>
                                        <p:strVal val="visible"/>
                                      </p:to>
                                    </p:set>
                                    <p:animEffect transition="in" filter="fade">
                                      <p:cBhvr>
                                        <p:cTn id="7" dur="500"/>
                                        <p:tgtEl>
                                          <p:spTgt spid="32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9">
                                            <p:txEl>
                                              <p:pRg st="2" end="2"/>
                                            </p:txEl>
                                          </p:spTgt>
                                        </p:tgtEl>
                                        <p:attrNameLst>
                                          <p:attrName>style.visibility</p:attrName>
                                        </p:attrNameLst>
                                      </p:cBhvr>
                                      <p:to>
                                        <p:strVal val="visible"/>
                                      </p:to>
                                    </p:set>
                                    <p:animEffect transition="in" filter="fade">
                                      <p:cBhvr>
                                        <p:cTn id="12" dur="500"/>
                                        <p:tgtEl>
                                          <p:spTgt spid="32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9">
                                            <p:txEl>
                                              <p:pRg st="3" end="3"/>
                                            </p:txEl>
                                          </p:spTgt>
                                        </p:tgtEl>
                                        <p:attrNameLst>
                                          <p:attrName>style.visibility</p:attrName>
                                        </p:attrNameLst>
                                      </p:cBhvr>
                                      <p:to>
                                        <p:strVal val="visible"/>
                                      </p:to>
                                    </p:set>
                                    <p:animEffect transition="in" filter="fade">
                                      <p:cBhvr>
                                        <p:cTn id="17" dur="500"/>
                                        <p:tgtEl>
                                          <p:spTgt spid="32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2">
                                            <p:txEl>
                                              <p:pRg st="1" end="1"/>
                                            </p:txEl>
                                          </p:spTgt>
                                        </p:tgtEl>
                                        <p:attrNameLst>
                                          <p:attrName>style.visibility</p:attrName>
                                        </p:attrNameLst>
                                      </p:cBhvr>
                                      <p:to>
                                        <p:strVal val="visible"/>
                                      </p:to>
                                    </p:set>
                                    <p:animEffect transition="in" filter="fade">
                                      <p:cBhvr>
                                        <p:cTn id="22" dur="500"/>
                                        <p:tgtEl>
                                          <p:spTgt spid="332">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32">
                                            <p:txEl>
                                              <p:pRg st="2" end="2"/>
                                            </p:txEl>
                                          </p:spTgt>
                                        </p:tgtEl>
                                        <p:attrNameLst>
                                          <p:attrName>style.visibility</p:attrName>
                                        </p:attrNameLst>
                                      </p:cBhvr>
                                      <p:to>
                                        <p:strVal val="visible"/>
                                      </p:to>
                                    </p:set>
                                    <p:animEffect transition="in" filter="fade">
                                      <p:cBhvr>
                                        <p:cTn id="25" dur="500"/>
                                        <p:tgtEl>
                                          <p:spTgt spid="332">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32">
                                            <p:txEl>
                                              <p:pRg st="3" end="3"/>
                                            </p:txEl>
                                          </p:spTgt>
                                        </p:tgtEl>
                                        <p:attrNameLst>
                                          <p:attrName>style.visibility</p:attrName>
                                        </p:attrNameLst>
                                      </p:cBhvr>
                                      <p:to>
                                        <p:strVal val="visible"/>
                                      </p:to>
                                    </p:set>
                                    <p:animEffect transition="in" filter="fade">
                                      <p:cBhvr>
                                        <p:cTn id="28" dur="500"/>
                                        <p:tgtEl>
                                          <p:spTgt spid="332">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32">
                                            <p:txEl>
                                              <p:pRg st="4" end="4"/>
                                            </p:txEl>
                                          </p:spTgt>
                                        </p:tgtEl>
                                        <p:attrNameLst>
                                          <p:attrName>style.visibility</p:attrName>
                                        </p:attrNameLst>
                                      </p:cBhvr>
                                      <p:to>
                                        <p:strVal val="visible"/>
                                      </p:to>
                                    </p:set>
                                    <p:animEffect transition="in" filter="fade">
                                      <p:cBhvr>
                                        <p:cTn id="31" dur="500"/>
                                        <p:tgtEl>
                                          <p:spTgt spid="332">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32">
                                            <p:txEl>
                                              <p:pRg st="5" end="5"/>
                                            </p:txEl>
                                          </p:spTgt>
                                        </p:tgtEl>
                                        <p:attrNameLst>
                                          <p:attrName>style.visibility</p:attrName>
                                        </p:attrNameLst>
                                      </p:cBhvr>
                                      <p:to>
                                        <p:strVal val="visible"/>
                                      </p:to>
                                    </p:set>
                                    <p:animEffect transition="in" filter="fade">
                                      <p:cBhvr>
                                        <p:cTn id="34" dur="500"/>
                                        <p:tgtEl>
                                          <p:spTgt spid="332">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32">
                                            <p:txEl>
                                              <p:pRg st="6" end="6"/>
                                            </p:txEl>
                                          </p:spTgt>
                                        </p:tgtEl>
                                        <p:attrNameLst>
                                          <p:attrName>style.visibility</p:attrName>
                                        </p:attrNameLst>
                                      </p:cBhvr>
                                      <p:to>
                                        <p:strVal val="visible"/>
                                      </p:to>
                                    </p:set>
                                    <p:animEffect transition="in" filter="fade">
                                      <p:cBhvr>
                                        <p:cTn id="39" dur="500"/>
                                        <p:tgtEl>
                                          <p:spTgt spid="332">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32">
                                            <p:txEl>
                                              <p:pRg st="7" end="7"/>
                                            </p:txEl>
                                          </p:spTgt>
                                        </p:tgtEl>
                                        <p:attrNameLst>
                                          <p:attrName>style.visibility</p:attrName>
                                        </p:attrNameLst>
                                      </p:cBhvr>
                                      <p:to>
                                        <p:strVal val="visible"/>
                                      </p:to>
                                    </p:set>
                                    <p:animEffect transition="in" filter="fade">
                                      <p:cBhvr>
                                        <p:cTn id="42" dur="500"/>
                                        <p:tgtEl>
                                          <p:spTgt spid="332">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32">
                                            <p:txEl>
                                              <p:pRg st="8" end="8"/>
                                            </p:txEl>
                                          </p:spTgt>
                                        </p:tgtEl>
                                        <p:attrNameLst>
                                          <p:attrName>style.visibility</p:attrName>
                                        </p:attrNameLst>
                                      </p:cBhvr>
                                      <p:to>
                                        <p:strVal val="visible"/>
                                      </p:to>
                                    </p:set>
                                    <p:animEffect transition="in" filter="fade">
                                      <p:cBhvr>
                                        <p:cTn id="45" dur="500"/>
                                        <p:tgtEl>
                                          <p:spTgt spid="33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 Summary…</a:t>
            </a:r>
            <a:endParaRPr dirty="0"/>
          </a:p>
        </p:txBody>
      </p:sp>
      <p:sp>
        <p:nvSpPr>
          <p:cNvPr id="414" name="Google Shape;414;p44"/>
          <p:cNvSpPr txBox="1">
            <a:spLocks noGrp="1"/>
          </p:cNvSpPr>
          <p:nvPr>
            <p:ph type="body" idx="1"/>
          </p:nvPr>
        </p:nvSpPr>
        <p:spPr>
          <a:xfrm>
            <a:off x="81643" y="1152475"/>
            <a:ext cx="9062357"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b="1" dirty="0">
                <a:solidFill>
                  <a:schemeClr val="tx1"/>
                </a:solidFill>
              </a:rPr>
              <a:t>Strategy: </a:t>
            </a:r>
            <a:r>
              <a:rPr lang="en" sz="2000" dirty="0">
                <a:solidFill>
                  <a:schemeClr val="tx1"/>
                </a:solidFill>
              </a:rPr>
              <a:t>Best Cost Strategy</a:t>
            </a:r>
            <a:endParaRPr sz="2000" dirty="0">
              <a:solidFill>
                <a:schemeClr val="tx1"/>
              </a:solidFill>
            </a:endParaRPr>
          </a:p>
          <a:p>
            <a:pPr marL="914400" lvl="1" indent="-317500" algn="l" rtl="0">
              <a:spcBef>
                <a:spcPts val="0"/>
              </a:spcBef>
              <a:spcAft>
                <a:spcPts val="0"/>
              </a:spcAft>
              <a:buSzPts val="1400"/>
              <a:buChar char="○"/>
            </a:pPr>
            <a:r>
              <a:rPr lang="en" sz="2000" dirty="0">
                <a:solidFill>
                  <a:schemeClr val="tx1"/>
                </a:solidFill>
              </a:rPr>
              <a:t>Two-Ends Of The Value Chain</a:t>
            </a:r>
            <a:endParaRPr sz="2000" dirty="0">
              <a:solidFill>
                <a:schemeClr val="tx1"/>
              </a:solidFill>
            </a:endParaRPr>
          </a:p>
          <a:p>
            <a:pPr marL="0" lvl="0" indent="0" algn="l" rtl="0">
              <a:spcBef>
                <a:spcPts val="1200"/>
              </a:spcBef>
              <a:spcAft>
                <a:spcPts val="0"/>
              </a:spcAft>
              <a:buNone/>
            </a:pPr>
            <a:endParaRPr sz="2000" dirty="0">
              <a:solidFill>
                <a:schemeClr val="tx1"/>
              </a:solidFill>
            </a:endParaRPr>
          </a:p>
          <a:p>
            <a:pPr indent="-334327">
              <a:buSzPct val="100000"/>
            </a:pPr>
            <a:r>
              <a:rPr lang="en" sz="2000" dirty="0">
                <a:solidFill>
                  <a:schemeClr val="tx1"/>
                </a:solidFill>
              </a:rPr>
              <a:t>Outdated Brand Image     -&gt;      </a:t>
            </a:r>
            <a:r>
              <a:rPr lang="en-US" sz="2000" dirty="0">
                <a:solidFill>
                  <a:schemeClr val="tx1"/>
                </a:solidFill>
              </a:rPr>
              <a:t>Modernize Our Marketing &amp; Brand Image</a:t>
            </a:r>
          </a:p>
          <a:p>
            <a:r>
              <a:rPr lang="en" sz="2000" dirty="0">
                <a:solidFill>
                  <a:schemeClr val="tx1"/>
                </a:solidFill>
              </a:rPr>
              <a:t>Aging Demographic                   -&gt;    </a:t>
            </a:r>
            <a:r>
              <a:rPr lang="en-US" sz="2000" dirty="0">
                <a:solidFill>
                  <a:schemeClr val="tx1"/>
                </a:solidFill>
              </a:rPr>
              <a:t>Partner with Boutique Brands</a:t>
            </a:r>
            <a:endParaRPr sz="2000" dirty="0">
              <a:solidFill>
                <a:schemeClr val="tx1"/>
              </a:solidFill>
            </a:endParaRPr>
          </a:p>
          <a:p>
            <a:r>
              <a:rPr lang="en" sz="2000" dirty="0">
                <a:solidFill>
                  <a:schemeClr val="tx1"/>
                </a:solidFill>
              </a:rPr>
              <a:t>Lack of Online Presense           -&gt;    </a:t>
            </a:r>
            <a:r>
              <a:rPr lang="en-US" sz="2000" dirty="0">
                <a:solidFill>
                  <a:schemeClr val="tx1"/>
                </a:solidFill>
              </a:rPr>
              <a:t>Shift Business Model To ‘Online First’</a:t>
            </a:r>
            <a:endParaRPr sz="2000" dirty="0">
              <a:solidFill>
                <a:schemeClr val="tx1"/>
              </a:solidFill>
            </a:endParaRPr>
          </a:p>
          <a:p>
            <a:r>
              <a:rPr lang="en" sz="2000" dirty="0">
                <a:solidFill>
                  <a:schemeClr val="tx1"/>
                </a:solidFill>
              </a:rPr>
              <a:t>B&amp;M Business Model Is Dying  -&gt;   </a:t>
            </a:r>
            <a:r>
              <a:rPr lang="en-US" sz="2000" dirty="0">
                <a:solidFill>
                  <a:schemeClr val="tx1"/>
                </a:solidFill>
              </a:rPr>
              <a:t>Re-Establish The B&amp;M Business Model</a:t>
            </a:r>
            <a:endParaRPr lang="en" sz="2000" dirty="0">
              <a:solidFill>
                <a:schemeClr val="tx1"/>
              </a:solidFill>
            </a:endParaRPr>
          </a:p>
          <a:p>
            <a:pPr marL="457200" lvl="0" indent="-342900" algn="l" rtl="0">
              <a:spcBef>
                <a:spcPts val="0"/>
              </a:spcBef>
              <a:spcAft>
                <a:spcPts val="0"/>
              </a:spcAft>
              <a:buSzPts val="1800"/>
              <a:buChar char="●"/>
            </a:pPr>
            <a:endParaRPr sz="2000" dirty="0">
              <a:solidFill>
                <a:schemeClr val="tx1"/>
              </a:solidFill>
            </a:endParaRPr>
          </a:p>
        </p:txBody>
      </p:sp>
      <p:sp>
        <p:nvSpPr>
          <p:cNvPr id="415" name="Google Shape;41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416" name="Google Shape;416;p44"/>
          <p:cNvPicPr preferRelativeResize="0"/>
          <p:nvPr/>
        </p:nvPicPr>
        <p:blipFill>
          <a:blip r:embed="rId3">
            <a:alphaModFix/>
          </a:blip>
          <a:stretch>
            <a:fillRect/>
          </a:stretch>
        </p:blipFill>
        <p:spPr>
          <a:xfrm>
            <a:off x="8060538" y="48950"/>
            <a:ext cx="1018160" cy="5727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animEffect transition="in" filter="fade">
                                      <p:cBhvr>
                                        <p:cTn id="7" dur="500"/>
                                        <p:tgtEl>
                                          <p:spTgt spid="4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4">
                                            <p:txEl>
                                              <p:pRg st="1" end="1"/>
                                            </p:txEl>
                                          </p:spTgt>
                                        </p:tgtEl>
                                        <p:attrNameLst>
                                          <p:attrName>style.visibility</p:attrName>
                                        </p:attrNameLst>
                                      </p:cBhvr>
                                      <p:to>
                                        <p:strVal val="visible"/>
                                      </p:to>
                                    </p:set>
                                    <p:animEffect transition="in" filter="fade">
                                      <p:cBhvr>
                                        <p:cTn id="10" dur="500"/>
                                        <p:tgtEl>
                                          <p:spTgt spid="41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4">
                                            <p:txEl>
                                              <p:pRg st="3" end="3"/>
                                            </p:txEl>
                                          </p:spTgt>
                                        </p:tgtEl>
                                        <p:attrNameLst>
                                          <p:attrName>style.visibility</p:attrName>
                                        </p:attrNameLst>
                                      </p:cBhvr>
                                      <p:to>
                                        <p:strVal val="visible"/>
                                      </p:to>
                                    </p:set>
                                    <p:animEffect transition="in" filter="fade">
                                      <p:cBhvr>
                                        <p:cTn id="15" dur="500"/>
                                        <p:tgtEl>
                                          <p:spTgt spid="41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4">
                                            <p:txEl>
                                              <p:pRg st="4" end="4"/>
                                            </p:txEl>
                                          </p:spTgt>
                                        </p:tgtEl>
                                        <p:attrNameLst>
                                          <p:attrName>style.visibility</p:attrName>
                                        </p:attrNameLst>
                                      </p:cBhvr>
                                      <p:to>
                                        <p:strVal val="visible"/>
                                      </p:to>
                                    </p:set>
                                    <p:animEffect transition="in" filter="fade">
                                      <p:cBhvr>
                                        <p:cTn id="20" dur="500"/>
                                        <p:tgtEl>
                                          <p:spTgt spid="41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4">
                                            <p:txEl>
                                              <p:pRg st="5" end="5"/>
                                            </p:txEl>
                                          </p:spTgt>
                                        </p:tgtEl>
                                        <p:attrNameLst>
                                          <p:attrName>style.visibility</p:attrName>
                                        </p:attrNameLst>
                                      </p:cBhvr>
                                      <p:to>
                                        <p:strVal val="visible"/>
                                      </p:to>
                                    </p:set>
                                    <p:animEffect transition="in" filter="fade">
                                      <p:cBhvr>
                                        <p:cTn id="25" dur="500"/>
                                        <p:tgtEl>
                                          <p:spTgt spid="41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4">
                                            <p:txEl>
                                              <p:pRg st="6" end="6"/>
                                            </p:txEl>
                                          </p:spTgt>
                                        </p:tgtEl>
                                        <p:attrNameLst>
                                          <p:attrName>style.visibility</p:attrName>
                                        </p:attrNameLst>
                                      </p:cBhvr>
                                      <p:to>
                                        <p:strVal val="visible"/>
                                      </p:to>
                                    </p:set>
                                    <p:animEffect transition="in" filter="fade">
                                      <p:cBhvr>
                                        <p:cTn id="30" dur="500"/>
                                        <p:tgtEl>
                                          <p:spTgt spid="4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Sources</a:t>
            </a:r>
            <a:endParaRPr/>
          </a:p>
        </p:txBody>
      </p:sp>
      <p:sp>
        <p:nvSpPr>
          <p:cNvPr id="422" name="Google Shape;42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Slide 4: </a:t>
            </a:r>
            <a:r>
              <a:rPr lang="en" sz="1100" u="sng" dirty="0">
                <a:solidFill>
                  <a:srgbClr val="1155CC"/>
                </a:solidFill>
              </a:rPr>
              <a:t>https://www.fastcompany.com/90777012/toys-r-us-stores-locations-full-list-of-macy-stores-where-the-iconic-toy-retailer-has-reopened</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tx1"/>
                </a:solidFill>
              </a:rPr>
              <a:t>Slide 7: </a:t>
            </a:r>
            <a:r>
              <a:rPr lang="en" sz="1100" u="sng" dirty="0">
                <a:solidFill>
                  <a:srgbClr val="1155CC"/>
                </a:solidFill>
              </a:rPr>
              <a:t>https://www.macysinc.com/investors/sec-filings/annual-reports/content/0001564590-22-011726/0001564590-22-011726.pdf</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tx1"/>
                </a:solidFill>
              </a:rPr>
              <a:t>Slide 7: </a:t>
            </a:r>
            <a:r>
              <a:rPr lang="en" sz="1100" u="sng" dirty="0">
                <a:solidFill>
                  <a:srgbClr val="1155CC"/>
                </a:solidFill>
              </a:rPr>
              <a:t>https://investors.kohls.com/financials-and-filings/sec-filings/sec-filings-details/default.aspx?FilingId=15666560</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tx1"/>
                </a:solidFill>
              </a:rPr>
              <a:t>Slide 7: </a:t>
            </a:r>
            <a:r>
              <a:rPr lang="en" sz="1100" u="sng" dirty="0">
                <a:solidFill>
                  <a:srgbClr val="1155CC"/>
                </a:solidFill>
              </a:rPr>
              <a:t>https://www.annualreports.com/Company/j-c-penney-company-inc</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tx1"/>
                </a:solidFill>
              </a:rPr>
              <a:t>Slide 7: </a:t>
            </a:r>
            <a:r>
              <a:rPr lang="en" sz="1100" u="sng" dirty="0">
                <a:solidFill>
                  <a:srgbClr val="1155CC"/>
                </a:solidFill>
              </a:rPr>
              <a:t>https://press.nordstrom.com/static-files/879478f9-0ee8-4b1e-a66a-3bc0eddc83b0</a:t>
            </a:r>
          </a:p>
          <a:p>
            <a:pPr marL="457200" lvl="0" indent="-298450" algn="l" rtl="0">
              <a:spcBef>
                <a:spcPts val="0"/>
              </a:spcBef>
              <a:spcAft>
                <a:spcPts val="0"/>
              </a:spcAft>
              <a:buClr>
                <a:schemeClr val="dk1"/>
              </a:buClr>
              <a:buSzPts val="1100"/>
              <a:buChar char="●"/>
            </a:pPr>
            <a:r>
              <a:rPr lang="da-DK" sz="1100" dirty="0">
                <a:solidFill>
                  <a:schemeClr val="dk1"/>
                </a:solidFill>
              </a:rPr>
              <a:t>Slide 13: </a:t>
            </a:r>
            <a:r>
              <a:rPr lang="da-DK" sz="1100" u="sng" dirty="0">
                <a:solidFill>
                  <a:srgbClr val="1155CC"/>
                </a:solidFill>
              </a:rPr>
              <a:t>https://www.foxnews.com/lifestyle/fashion-brands-clothing-retailers-stand-against-injustice-george-floyd-protests</a:t>
            </a:r>
            <a:endParaRPr lang="da-DK" sz="1100" dirty="0">
              <a:solidFill>
                <a:schemeClr val="dk1"/>
              </a:solidFill>
            </a:endParaRPr>
          </a:p>
          <a:p>
            <a:pPr marL="457200" lvl="0" indent="-298450" algn="l" rtl="0">
              <a:spcBef>
                <a:spcPts val="0"/>
              </a:spcBef>
              <a:spcAft>
                <a:spcPts val="0"/>
              </a:spcAft>
              <a:buClr>
                <a:schemeClr val="dk1"/>
              </a:buClr>
              <a:buSzPts val="1100"/>
              <a:buChar char="●"/>
            </a:pPr>
            <a:r>
              <a:rPr lang="da-DK" sz="1100" dirty="0">
                <a:solidFill>
                  <a:schemeClr val="dk1"/>
                </a:solidFill>
              </a:rPr>
              <a:t>Slide 22: </a:t>
            </a:r>
            <a:r>
              <a:rPr lang="da-DK" sz="1100" u="sng" dirty="0">
                <a:solidFill>
                  <a:srgbClr val="1155CC"/>
                </a:solidFill>
              </a:rPr>
              <a:t>https://www.tampabay.com/news/business/2022/08/23/macys-cuts-outlook-with-inflation-and-inventory-elevated/</a:t>
            </a:r>
            <a:endParaRPr lang="da-DK" sz="1100" dirty="0">
              <a:solidFill>
                <a:schemeClr val="dk1"/>
              </a:solidFill>
            </a:endParaRPr>
          </a:p>
        </p:txBody>
      </p:sp>
      <p:sp>
        <p:nvSpPr>
          <p:cNvPr id="423" name="Google Shape;42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pic>
        <p:nvPicPr>
          <p:cNvPr id="424" name="Google Shape;424;p45"/>
          <p:cNvPicPr preferRelativeResize="0"/>
          <p:nvPr/>
        </p:nvPicPr>
        <p:blipFill>
          <a:blip r:embed="rId3">
            <a:alphaModFix/>
          </a:blip>
          <a:stretch>
            <a:fillRect/>
          </a:stretch>
        </p:blipFill>
        <p:spPr>
          <a:xfrm>
            <a:off x="8060538" y="48950"/>
            <a:ext cx="1018160" cy="572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6F7A-3BBC-80A6-DF0B-B62C4FC16FEE}"/>
              </a:ext>
            </a:extLst>
          </p:cNvPr>
          <p:cNvSpPr>
            <a:spLocks noGrp="1"/>
          </p:cNvSpPr>
          <p:nvPr>
            <p:ph type="title"/>
          </p:nvPr>
        </p:nvSpPr>
        <p:spPr/>
        <p:txBody>
          <a:bodyPr>
            <a:normAutofit fontScale="90000"/>
          </a:bodyPr>
          <a:lstStyle/>
          <a:p>
            <a:r>
              <a:rPr lang="en-US" dirty="0"/>
              <a:t>Before We Hop Into External Analysis…</a:t>
            </a:r>
          </a:p>
        </p:txBody>
      </p:sp>
      <p:sp>
        <p:nvSpPr>
          <p:cNvPr id="3" name="Text Placeholder 2">
            <a:extLst>
              <a:ext uri="{FF2B5EF4-FFF2-40B4-BE49-F238E27FC236}">
                <a16:creationId xmlns:a16="http://schemas.microsoft.com/office/drawing/2014/main" id="{0CD8794E-36B6-1556-285E-965B72B56E69}"/>
              </a:ext>
            </a:extLst>
          </p:cNvPr>
          <p:cNvSpPr>
            <a:spLocks noGrp="1"/>
          </p:cNvSpPr>
          <p:nvPr>
            <p:ph type="body" idx="1"/>
          </p:nvPr>
        </p:nvSpPr>
        <p:spPr/>
        <p:txBody>
          <a:bodyPr>
            <a:normAutofit/>
          </a:bodyPr>
          <a:lstStyle/>
          <a:p>
            <a:r>
              <a:rPr lang="en-US" sz="2000" dirty="0">
                <a:solidFill>
                  <a:schemeClr val="tx1"/>
                </a:solidFill>
              </a:rPr>
              <a:t>Who Are Our Competitors?</a:t>
            </a:r>
          </a:p>
          <a:p>
            <a:endParaRPr lang="en-US" sz="2000" dirty="0">
              <a:solidFill>
                <a:schemeClr val="tx1"/>
              </a:solidFill>
            </a:endParaRPr>
          </a:p>
          <a:p>
            <a:r>
              <a:rPr lang="en-US" sz="2000" dirty="0">
                <a:solidFill>
                  <a:schemeClr val="tx1"/>
                </a:solidFill>
              </a:rPr>
              <a:t>What Is Our Competitive Position?</a:t>
            </a:r>
          </a:p>
        </p:txBody>
      </p:sp>
      <p:sp>
        <p:nvSpPr>
          <p:cNvPr id="4" name="Slide Number Placeholder 3">
            <a:extLst>
              <a:ext uri="{FF2B5EF4-FFF2-40B4-BE49-F238E27FC236}">
                <a16:creationId xmlns:a16="http://schemas.microsoft.com/office/drawing/2014/main" id="{FC321DA2-6124-071A-4D05-05919A60BF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E21B245A-8577-6B54-A190-9FB5D64808EE}"/>
              </a:ext>
            </a:extLst>
          </p:cNvPr>
          <p:cNvPicPr>
            <a:picLocks noChangeAspect="1"/>
          </p:cNvPicPr>
          <p:nvPr/>
        </p:nvPicPr>
        <p:blipFill>
          <a:blip r:embed="rId2"/>
          <a:stretch>
            <a:fillRect/>
          </a:stretch>
        </p:blipFill>
        <p:spPr>
          <a:xfrm>
            <a:off x="4951427" y="1427138"/>
            <a:ext cx="4069731" cy="2289224"/>
          </a:xfrm>
          <a:prstGeom prst="rect">
            <a:avLst/>
          </a:prstGeom>
        </p:spPr>
      </p:pic>
      <p:pic>
        <p:nvPicPr>
          <p:cNvPr id="7" name="Google Shape;355;p38">
            <a:extLst>
              <a:ext uri="{FF2B5EF4-FFF2-40B4-BE49-F238E27FC236}">
                <a16:creationId xmlns:a16="http://schemas.microsoft.com/office/drawing/2014/main" id="{634CCCA5-DDDB-811F-62D6-5105E17DD1CC}"/>
              </a:ext>
            </a:extLst>
          </p:cNvPr>
          <p:cNvPicPr preferRelativeResize="0"/>
          <p:nvPr/>
        </p:nvPicPr>
        <p:blipFill>
          <a:blip r:embed="rId3">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267741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D5065-5F34-058E-6B04-24B5C39401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D575C7C6-B0AC-70AA-DAF0-2B54A64554AE}"/>
              </a:ext>
            </a:extLst>
          </p:cNvPr>
          <p:cNvPicPr>
            <a:picLocks noChangeAspect="1"/>
          </p:cNvPicPr>
          <p:nvPr/>
        </p:nvPicPr>
        <p:blipFill>
          <a:blip r:embed="rId2"/>
          <a:stretch>
            <a:fillRect/>
          </a:stretch>
        </p:blipFill>
        <p:spPr>
          <a:xfrm>
            <a:off x="3067438" y="86683"/>
            <a:ext cx="5952640" cy="4674764"/>
          </a:xfrm>
          <a:prstGeom prst="rect">
            <a:avLst/>
          </a:prstGeom>
        </p:spPr>
      </p:pic>
      <p:sp>
        <p:nvSpPr>
          <p:cNvPr id="7" name="Google Shape;84;p16">
            <a:extLst>
              <a:ext uri="{FF2B5EF4-FFF2-40B4-BE49-F238E27FC236}">
                <a16:creationId xmlns:a16="http://schemas.microsoft.com/office/drawing/2014/main" id="{527FB6B1-DD42-591A-75B7-56D713BEDD4F}"/>
              </a:ext>
            </a:extLst>
          </p:cNvPr>
          <p:cNvSpPr txBox="1">
            <a:spLocks noGrp="1"/>
          </p:cNvSpPr>
          <p:nvPr>
            <p:ph type="body" idx="1"/>
          </p:nvPr>
        </p:nvSpPr>
        <p:spPr>
          <a:xfrm>
            <a:off x="123922" y="311553"/>
            <a:ext cx="2942436" cy="4351663"/>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sz="2000" b="1" dirty="0">
                <a:solidFill>
                  <a:schemeClr val="tx1"/>
                </a:solidFill>
              </a:rPr>
              <a:t>Peer Group:</a:t>
            </a:r>
            <a:endParaRPr sz="2000" b="1" dirty="0">
              <a:solidFill>
                <a:schemeClr val="tx1"/>
              </a:solidFill>
            </a:endParaRPr>
          </a:p>
          <a:p>
            <a:pPr indent="-317500">
              <a:buSzPts val="1400"/>
              <a:buChar char="○"/>
            </a:pPr>
            <a:r>
              <a:rPr lang="en" sz="2000" dirty="0">
                <a:solidFill>
                  <a:schemeClr val="tx1"/>
                </a:solidFill>
              </a:rPr>
              <a:t>Macy’s</a:t>
            </a:r>
            <a:endParaRPr sz="2000" dirty="0">
              <a:solidFill>
                <a:schemeClr val="tx1"/>
              </a:solidFill>
            </a:endParaRPr>
          </a:p>
          <a:p>
            <a:pPr indent="-317500">
              <a:buSzPts val="1400"/>
              <a:buChar char="○"/>
            </a:pPr>
            <a:r>
              <a:rPr lang="en" sz="2000" dirty="0">
                <a:solidFill>
                  <a:schemeClr val="tx1"/>
                </a:solidFill>
              </a:rPr>
              <a:t>JC Penney</a:t>
            </a:r>
            <a:endParaRPr sz="2000" dirty="0">
              <a:solidFill>
                <a:schemeClr val="tx1"/>
              </a:solidFill>
            </a:endParaRPr>
          </a:p>
          <a:p>
            <a:pPr indent="-317500">
              <a:buSzPts val="1400"/>
              <a:buChar char="○"/>
            </a:pPr>
            <a:r>
              <a:rPr lang="en" sz="2000" dirty="0">
                <a:solidFill>
                  <a:schemeClr val="tx1"/>
                </a:solidFill>
              </a:rPr>
              <a:t>Nordstrom</a:t>
            </a:r>
            <a:endParaRPr sz="2000" dirty="0">
              <a:solidFill>
                <a:schemeClr val="tx1"/>
              </a:solidFill>
            </a:endParaRPr>
          </a:p>
          <a:p>
            <a:pPr indent="-317500">
              <a:buSzPts val="1400"/>
              <a:buChar char="○"/>
            </a:pPr>
            <a:r>
              <a:rPr lang="en" sz="2000" dirty="0">
                <a:solidFill>
                  <a:schemeClr val="tx1"/>
                </a:solidFill>
              </a:rPr>
              <a:t>Kohl’s</a:t>
            </a:r>
            <a:endParaRPr sz="2000" dirty="0">
              <a:solidFill>
                <a:schemeClr val="tx1"/>
              </a:solidFill>
            </a:endParaRPr>
          </a:p>
          <a:p>
            <a:pPr indent="-317500">
              <a:buSzPts val="1400"/>
              <a:buChar char="○"/>
            </a:pPr>
            <a:r>
              <a:rPr lang="en" sz="2000" dirty="0">
                <a:solidFill>
                  <a:schemeClr val="tx1"/>
                </a:solidFill>
              </a:rPr>
              <a:t>TJ Maxx</a:t>
            </a:r>
            <a:endParaRPr sz="2000" dirty="0">
              <a:solidFill>
                <a:schemeClr val="tx1"/>
              </a:solidFill>
            </a:endParaRPr>
          </a:p>
          <a:p>
            <a:pPr marL="0" lvl="0" indent="0" algn="l" rtl="0">
              <a:spcBef>
                <a:spcPts val="1200"/>
              </a:spcBef>
              <a:spcAft>
                <a:spcPts val="0"/>
              </a:spcAft>
              <a:buNone/>
            </a:pPr>
            <a:endParaRPr sz="2000" dirty="0">
              <a:solidFill>
                <a:schemeClr val="tx1"/>
              </a:solidFill>
            </a:endParaRPr>
          </a:p>
          <a:p>
            <a:pPr marL="457200" lvl="0" indent="-342900" algn="l" rtl="0">
              <a:spcBef>
                <a:spcPts val="1200"/>
              </a:spcBef>
              <a:spcAft>
                <a:spcPts val="0"/>
              </a:spcAft>
              <a:buSzPts val="1800"/>
              <a:buChar char="●"/>
            </a:pPr>
            <a:r>
              <a:rPr lang="en" sz="2000" dirty="0">
                <a:solidFill>
                  <a:schemeClr val="tx1"/>
                </a:solidFill>
              </a:rPr>
              <a:t>Strategy:</a:t>
            </a:r>
          </a:p>
          <a:p>
            <a:pPr lvl="1" indent="-342900">
              <a:spcBef>
                <a:spcPts val="1200"/>
              </a:spcBef>
              <a:buSzPts val="1800"/>
              <a:buChar char="●"/>
            </a:pPr>
            <a:r>
              <a:rPr lang="en" sz="2000" b="1" dirty="0">
                <a:solidFill>
                  <a:schemeClr val="tx1"/>
                </a:solidFill>
              </a:rPr>
              <a:t>Best Cost</a:t>
            </a:r>
            <a:endParaRPr sz="2000" b="1" dirty="0">
              <a:solidFill>
                <a:schemeClr val="tx1"/>
              </a:solidFill>
            </a:endParaRPr>
          </a:p>
        </p:txBody>
      </p:sp>
      <p:sp>
        <p:nvSpPr>
          <p:cNvPr id="8" name="Google Shape;86;p16">
            <a:extLst>
              <a:ext uri="{FF2B5EF4-FFF2-40B4-BE49-F238E27FC236}">
                <a16:creationId xmlns:a16="http://schemas.microsoft.com/office/drawing/2014/main" id="{BA012A93-F027-D4C3-9ACF-939B91A108A8}"/>
              </a:ext>
            </a:extLst>
          </p:cNvPr>
          <p:cNvSpPr txBox="1"/>
          <p:nvPr/>
        </p:nvSpPr>
        <p:spPr>
          <a:xfrm>
            <a:off x="68250" y="4756654"/>
            <a:ext cx="900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dirty="0"/>
              <a:t>Source: https://mba-lectures.com/management/strategic-management/1006/strategic-group-mapping-of-retail-chains.html</a:t>
            </a:r>
            <a:endParaRPr sz="1200" i="1" dirty="0"/>
          </a:p>
        </p:txBody>
      </p:sp>
      <p:sp>
        <p:nvSpPr>
          <p:cNvPr id="9" name="TextBox 8">
            <a:extLst>
              <a:ext uri="{FF2B5EF4-FFF2-40B4-BE49-F238E27FC236}">
                <a16:creationId xmlns:a16="http://schemas.microsoft.com/office/drawing/2014/main" id="{5511C66D-DC69-CED2-8D27-82A48FDDF0D7}"/>
              </a:ext>
            </a:extLst>
          </p:cNvPr>
          <p:cNvSpPr txBox="1"/>
          <p:nvPr/>
        </p:nvSpPr>
        <p:spPr>
          <a:xfrm>
            <a:off x="6930563" y="650677"/>
            <a:ext cx="1181100" cy="400110"/>
          </a:xfrm>
          <a:prstGeom prst="rect">
            <a:avLst/>
          </a:prstGeom>
          <a:noFill/>
        </p:spPr>
        <p:txBody>
          <a:bodyPr wrap="square" rtlCol="0">
            <a:spAutoFit/>
          </a:bodyPr>
          <a:lstStyle/>
          <a:p>
            <a:r>
              <a:rPr lang="en-US" sz="2000" dirty="0"/>
              <a:t>Walmart</a:t>
            </a:r>
          </a:p>
        </p:txBody>
      </p:sp>
      <p:cxnSp>
        <p:nvCxnSpPr>
          <p:cNvPr id="11" name="Straight Arrow Connector 10">
            <a:extLst>
              <a:ext uri="{FF2B5EF4-FFF2-40B4-BE49-F238E27FC236}">
                <a16:creationId xmlns:a16="http://schemas.microsoft.com/office/drawing/2014/main" id="{291F2B19-EEFE-AE10-FFBE-C0BED9AF2D6D}"/>
              </a:ext>
            </a:extLst>
          </p:cNvPr>
          <p:cNvCxnSpPr>
            <a:cxnSpLocks/>
          </p:cNvCxnSpPr>
          <p:nvPr/>
        </p:nvCxnSpPr>
        <p:spPr>
          <a:xfrm>
            <a:off x="7665347" y="1008310"/>
            <a:ext cx="278503" cy="2718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C31782B-6175-75CA-45C3-2E1E611D5C38}"/>
              </a:ext>
            </a:extLst>
          </p:cNvPr>
          <p:cNvSpPr txBox="1"/>
          <p:nvPr/>
        </p:nvSpPr>
        <p:spPr>
          <a:xfrm>
            <a:off x="6642092" y="1080082"/>
            <a:ext cx="1022176" cy="400110"/>
          </a:xfrm>
          <a:prstGeom prst="rect">
            <a:avLst/>
          </a:prstGeom>
          <a:noFill/>
        </p:spPr>
        <p:txBody>
          <a:bodyPr wrap="square" rtlCol="0">
            <a:spAutoFit/>
          </a:bodyPr>
          <a:lstStyle/>
          <a:p>
            <a:r>
              <a:rPr lang="en-US" sz="2000" dirty="0"/>
              <a:t>Target</a:t>
            </a:r>
          </a:p>
        </p:txBody>
      </p:sp>
      <p:cxnSp>
        <p:nvCxnSpPr>
          <p:cNvPr id="14" name="Straight Arrow Connector 13">
            <a:extLst>
              <a:ext uri="{FF2B5EF4-FFF2-40B4-BE49-F238E27FC236}">
                <a16:creationId xmlns:a16="http://schemas.microsoft.com/office/drawing/2014/main" id="{32A0038E-834E-0B5D-6F78-32A005C2E18F}"/>
              </a:ext>
            </a:extLst>
          </p:cNvPr>
          <p:cNvCxnSpPr>
            <a:cxnSpLocks/>
          </p:cNvCxnSpPr>
          <p:nvPr/>
        </p:nvCxnSpPr>
        <p:spPr>
          <a:xfrm>
            <a:off x="7376876" y="1437715"/>
            <a:ext cx="278503" cy="2718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350C974-8EA6-BC2D-384A-840D3D765BFF}"/>
              </a:ext>
            </a:extLst>
          </p:cNvPr>
          <p:cNvSpPr txBox="1"/>
          <p:nvPr/>
        </p:nvSpPr>
        <p:spPr>
          <a:xfrm>
            <a:off x="5287360" y="1173519"/>
            <a:ext cx="1469571" cy="400110"/>
          </a:xfrm>
          <a:prstGeom prst="rect">
            <a:avLst/>
          </a:prstGeom>
          <a:noFill/>
        </p:spPr>
        <p:txBody>
          <a:bodyPr wrap="square" rtlCol="0">
            <a:spAutoFit/>
          </a:bodyPr>
          <a:lstStyle/>
          <a:p>
            <a:r>
              <a:rPr lang="en-US" sz="2000" dirty="0"/>
              <a:t>Sears</a:t>
            </a:r>
          </a:p>
        </p:txBody>
      </p:sp>
      <p:cxnSp>
        <p:nvCxnSpPr>
          <p:cNvPr id="16" name="Straight Arrow Connector 15">
            <a:extLst>
              <a:ext uri="{FF2B5EF4-FFF2-40B4-BE49-F238E27FC236}">
                <a16:creationId xmlns:a16="http://schemas.microsoft.com/office/drawing/2014/main" id="{B6320D1C-4775-389D-5656-1A5747E9E2C8}"/>
              </a:ext>
            </a:extLst>
          </p:cNvPr>
          <p:cNvCxnSpPr>
            <a:cxnSpLocks/>
          </p:cNvCxnSpPr>
          <p:nvPr/>
        </p:nvCxnSpPr>
        <p:spPr>
          <a:xfrm>
            <a:off x="6022145" y="1531152"/>
            <a:ext cx="278503" cy="2718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5D17B7-3D73-363E-8049-CC3E48212C70}"/>
              </a:ext>
            </a:extLst>
          </p:cNvPr>
          <p:cNvSpPr txBox="1"/>
          <p:nvPr/>
        </p:nvSpPr>
        <p:spPr>
          <a:xfrm>
            <a:off x="6029716" y="3738965"/>
            <a:ext cx="1224749" cy="400110"/>
          </a:xfrm>
          <a:prstGeom prst="rect">
            <a:avLst/>
          </a:prstGeom>
          <a:noFill/>
        </p:spPr>
        <p:txBody>
          <a:bodyPr wrap="square" rtlCol="0">
            <a:spAutoFit/>
          </a:bodyPr>
          <a:lstStyle/>
          <a:p>
            <a:r>
              <a:rPr lang="en-US" sz="2000" dirty="0"/>
              <a:t>Macy’s</a:t>
            </a:r>
          </a:p>
        </p:txBody>
      </p:sp>
      <p:cxnSp>
        <p:nvCxnSpPr>
          <p:cNvPr id="19" name="Straight Arrow Connector 18">
            <a:extLst>
              <a:ext uri="{FF2B5EF4-FFF2-40B4-BE49-F238E27FC236}">
                <a16:creationId xmlns:a16="http://schemas.microsoft.com/office/drawing/2014/main" id="{AF8EF1F1-C148-6EE2-901E-089EA9DE228B}"/>
              </a:ext>
            </a:extLst>
          </p:cNvPr>
          <p:cNvCxnSpPr>
            <a:cxnSpLocks/>
          </p:cNvCxnSpPr>
          <p:nvPr/>
        </p:nvCxnSpPr>
        <p:spPr>
          <a:xfrm flipH="1" flipV="1">
            <a:off x="6065546" y="3424492"/>
            <a:ext cx="278503" cy="3506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3D0F9D-5666-582C-867C-86FCEE94DCE3}"/>
              </a:ext>
            </a:extLst>
          </p:cNvPr>
          <p:cNvSpPr txBox="1"/>
          <p:nvPr/>
        </p:nvSpPr>
        <p:spPr>
          <a:xfrm>
            <a:off x="7245308" y="3575057"/>
            <a:ext cx="1469571" cy="400110"/>
          </a:xfrm>
          <a:prstGeom prst="rect">
            <a:avLst/>
          </a:prstGeom>
          <a:noFill/>
        </p:spPr>
        <p:txBody>
          <a:bodyPr wrap="square" rtlCol="0">
            <a:spAutoFit/>
          </a:bodyPr>
          <a:lstStyle/>
          <a:p>
            <a:r>
              <a:rPr lang="en-US" sz="2000" dirty="0"/>
              <a:t>JC Penny’s</a:t>
            </a:r>
          </a:p>
        </p:txBody>
      </p:sp>
      <p:cxnSp>
        <p:nvCxnSpPr>
          <p:cNvPr id="25" name="Straight Arrow Connector 24">
            <a:extLst>
              <a:ext uri="{FF2B5EF4-FFF2-40B4-BE49-F238E27FC236}">
                <a16:creationId xmlns:a16="http://schemas.microsoft.com/office/drawing/2014/main" id="{3297BA19-81AE-FBD7-832F-D6BDB62534B3}"/>
              </a:ext>
            </a:extLst>
          </p:cNvPr>
          <p:cNvCxnSpPr>
            <a:cxnSpLocks/>
            <a:stCxn id="24" idx="0"/>
          </p:cNvCxnSpPr>
          <p:nvPr/>
        </p:nvCxnSpPr>
        <p:spPr>
          <a:xfrm flipH="1" flipV="1">
            <a:off x="7665347" y="3252270"/>
            <a:ext cx="314747" cy="322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F5D5306-D80C-3DBA-39D0-ED7E2850D83C}"/>
              </a:ext>
            </a:extLst>
          </p:cNvPr>
          <p:cNvSpPr txBox="1"/>
          <p:nvPr/>
        </p:nvSpPr>
        <p:spPr>
          <a:xfrm>
            <a:off x="5565862" y="2133455"/>
            <a:ext cx="1469571" cy="400110"/>
          </a:xfrm>
          <a:prstGeom prst="rect">
            <a:avLst/>
          </a:prstGeom>
          <a:noFill/>
        </p:spPr>
        <p:txBody>
          <a:bodyPr wrap="square" rtlCol="0">
            <a:spAutoFit/>
          </a:bodyPr>
          <a:lstStyle/>
          <a:p>
            <a:r>
              <a:rPr lang="en-US" sz="2000" dirty="0"/>
              <a:t>TJ Maxx</a:t>
            </a:r>
          </a:p>
        </p:txBody>
      </p:sp>
      <p:cxnSp>
        <p:nvCxnSpPr>
          <p:cNvPr id="33" name="Straight Arrow Connector 32">
            <a:extLst>
              <a:ext uri="{FF2B5EF4-FFF2-40B4-BE49-F238E27FC236}">
                <a16:creationId xmlns:a16="http://schemas.microsoft.com/office/drawing/2014/main" id="{A5B708C4-6081-495A-F7BA-4F7741F96DB1}"/>
              </a:ext>
            </a:extLst>
          </p:cNvPr>
          <p:cNvCxnSpPr>
            <a:cxnSpLocks/>
          </p:cNvCxnSpPr>
          <p:nvPr/>
        </p:nvCxnSpPr>
        <p:spPr>
          <a:xfrm>
            <a:off x="6300647" y="2491088"/>
            <a:ext cx="278503" cy="2718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AD91764-F2DD-6786-23CA-F3D9D622240D}"/>
              </a:ext>
            </a:extLst>
          </p:cNvPr>
          <p:cNvSpPr txBox="1"/>
          <p:nvPr/>
        </p:nvSpPr>
        <p:spPr>
          <a:xfrm>
            <a:off x="3949257" y="2450301"/>
            <a:ext cx="1469571" cy="400110"/>
          </a:xfrm>
          <a:prstGeom prst="rect">
            <a:avLst/>
          </a:prstGeom>
          <a:noFill/>
        </p:spPr>
        <p:txBody>
          <a:bodyPr wrap="square" rtlCol="0">
            <a:spAutoFit/>
          </a:bodyPr>
          <a:lstStyle/>
          <a:p>
            <a:r>
              <a:rPr lang="en-US" sz="2000" dirty="0"/>
              <a:t>Nordstrom</a:t>
            </a:r>
          </a:p>
        </p:txBody>
      </p:sp>
      <p:cxnSp>
        <p:nvCxnSpPr>
          <p:cNvPr id="35" name="Straight Arrow Connector 34">
            <a:extLst>
              <a:ext uri="{FF2B5EF4-FFF2-40B4-BE49-F238E27FC236}">
                <a16:creationId xmlns:a16="http://schemas.microsoft.com/office/drawing/2014/main" id="{5E9D32C3-944F-CC5B-6D37-B8CAE3D8425A}"/>
              </a:ext>
            </a:extLst>
          </p:cNvPr>
          <p:cNvCxnSpPr>
            <a:cxnSpLocks/>
          </p:cNvCxnSpPr>
          <p:nvPr/>
        </p:nvCxnSpPr>
        <p:spPr>
          <a:xfrm>
            <a:off x="4684042" y="2807934"/>
            <a:ext cx="278503" cy="2718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1440FA1-DF31-973E-9537-FF0E85439F7A}"/>
              </a:ext>
            </a:extLst>
          </p:cNvPr>
          <p:cNvSpPr txBox="1"/>
          <p:nvPr/>
        </p:nvSpPr>
        <p:spPr>
          <a:xfrm>
            <a:off x="3249387" y="3375002"/>
            <a:ext cx="2502278" cy="400110"/>
          </a:xfrm>
          <a:prstGeom prst="rect">
            <a:avLst/>
          </a:prstGeom>
          <a:noFill/>
        </p:spPr>
        <p:txBody>
          <a:bodyPr wrap="square" rtlCol="0">
            <a:spAutoFit/>
          </a:bodyPr>
          <a:lstStyle/>
          <a:p>
            <a:r>
              <a:rPr lang="en-US" sz="2000" dirty="0"/>
              <a:t>Saks Fifth Avenue</a:t>
            </a:r>
          </a:p>
        </p:txBody>
      </p:sp>
      <p:cxnSp>
        <p:nvCxnSpPr>
          <p:cNvPr id="37" name="Straight Arrow Connector 36">
            <a:extLst>
              <a:ext uri="{FF2B5EF4-FFF2-40B4-BE49-F238E27FC236}">
                <a16:creationId xmlns:a16="http://schemas.microsoft.com/office/drawing/2014/main" id="{07D097F2-52DE-C366-579B-906E2FAC79B8}"/>
              </a:ext>
            </a:extLst>
          </p:cNvPr>
          <p:cNvCxnSpPr>
            <a:cxnSpLocks/>
          </p:cNvCxnSpPr>
          <p:nvPr/>
        </p:nvCxnSpPr>
        <p:spPr>
          <a:xfrm>
            <a:off x="4290776" y="3732635"/>
            <a:ext cx="278503" cy="2718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2F8BFB8-B8D1-EB4E-F0FB-6D93A135CDC0}"/>
              </a:ext>
            </a:extLst>
          </p:cNvPr>
          <p:cNvSpPr txBox="1"/>
          <p:nvPr/>
        </p:nvSpPr>
        <p:spPr>
          <a:xfrm>
            <a:off x="7715298" y="2469474"/>
            <a:ext cx="1469571" cy="400110"/>
          </a:xfrm>
          <a:prstGeom prst="rect">
            <a:avLst/>
          </a:prstGeom>
          <a:noFill/>
        </p:spPr>
        <p:txBody>
          <a:bodyPr wrap="square" rtlCol="0">
            <a:spAutoFit/>
          </a:bodyPr>
          <a:lstStyle/>
          <a:p>
            <a:r>
              <a:rPr lang="en-US" sz="2000" dirty="0"/>
              <a:t>Kohl’s</a:t>
            </a:r>
          </a:p>
        </p:txBody>
      </p:sp>
      <p:cxnSp>
        <p:nvCxnSpPr>
          <p:cNvPr id="40" name="Straight Arrow Connector 39">
            <a:extLst>
              <a:ext uri="{FF2B5EF4-FFF2-40B4-BE49-F238E27FC236}">
                <a16:creationId xmlns:a16="http://schemas.microsoft.com/office/drawing/2014/main" id="{67055693-7373-FA5A-B9C0-95B879FC6EF8}"/>
              </a:ext>
            </a:extLst>
          </p:cNvPr>
          <p:cNvCxnSpPr>
            <a:cxnSpLocks/>
          </p:cNvCxnSpPr>
          <p:nvPr/>
        </p:nvCxnSpPr>
        <p:spPr>
          <a:xfrm flipH="1" flipV="1">
            <a:off x="7665347" y="2305566"/>
            <a:ext cx="446315" cy="1818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3AD24C3-33A0-55F5-C7EB-F04B7E9FECCD}"/>
              </a:ext>
            </a:extLst>
          </p:cNvPr>
          <p:cNvSpPr/>
          <p:nvPr/>
        </p:nvSpPr>
        <p:spPr>
          <a:xfrm>
            <a:off x="4612820" y="2041071"/>
            <a:ext cx="3538875" cy="1869681"/>
          </a:xfrm>
          <a:custGeom>
            <a:avLst/>
            <a:gdLst>
              <a:gd name="connsiteX0" fmla="*/ 3396344 w 3538875"/>
              <a:gd name="connsiteY0" fmla="*/ 114300 h 1869681"/>
              <a:gd name="connsiteX1" fmla="*/ 3265716 w 3538875"/>
              <a:gd name="connsiteY1" fmla="*/ 48986 h 1869681"/>
              <a:gd name="connsiteX2" fmla="*/ 3233059 w 3538875"/>
              <a:gd name="connsiteY2" fmla="*/ 24493 h 1869681"/>
              <a:gd name="connsiteX3" fmla="*/ 3135087 w 3538875"/>
              <a:gd name="connsiteY3" fmla="*/ 0 h 1869681"/>
              <a:gd name="connsiteX4" fmla="*/ 2784023 w 3538875"/>
              <a:gd name="connsiteY4" fmla="*/ 8165 h 1869681"/>
              <a:gd name="connsiteX5" fmla="*/ 2588080 w 3538875"/>
              <a:gd name="connsiteY5" fmla="*/ 24493 h 1869681"/>
              <a:gd name="connsiteX6" fmla="*/ 2473780 w 3538875"/>
              <a:gd name="connsiteY6" fmla="*/ 48986 h 1869681"/>
              <a:gd name="connsiteX7" fmla="*/ 2392137 w 3538875"/>
              <a:gd name="connsiteY7" fmla="*/ 73479 h 1869681"/>
              <a:gd name="connsiteX8" fmla="*/ 2343151 w 3538875"/>
              <a:gd name="connsiteY8" fmla="*/ 89808 h 1869681"/>
              <a:gd name="connsiteX9" fmla="*/ 2253344 w 3538875"/>
              <a:gd name="connsiteY9" fmla="*/ 97972 h 1869681"/>
              <a:gd name="connsiteX10" fmla="*/ 2212523 w 3538875"/>
              <a:gd name="connsiteY10" fmla="*/ 106136 h 1869681"/>
              <a:gd name="connsiteX11" fmla="*/ 2179866 w 3538875"/>
              <a:gd name="connsiteY11" fmla="*/ 114300 h 1869681"/>
              <a:gd name="connsiteX12" fmla="*/ 2049237 w 3538875"/>
              <a:gd name="connsiteY12" fmla="*/ 130629 h 1869681"/>
              <a:gd name="connsiteX13" fmla="*/ 1967594 w 3538875"/>
              <a:gd name="connsiteY13" fmla="*/ 163286 h 1869681"/>
              <a:gd name="connsiteX14" fmla="*/ 1894116 w 3538875"/>
              <a:gd name="connsiteY14" fmla="*/ 195943 h 1869681"/>
              <a:gd name="connsiteX15" fmla="*/ 1812473 w 3538875"/>
              <a:gd name="connsiteY15" fmla="*/ 220436 h 1869681"/>
              <a:gd name="connsiteX16" fmla="*/ 1747159 w 3538875"/>
              <a:gd name="connsiteY16" fmla="*/ 236765 h 1869681"/>
              <a:gd name="connsiteX17" fmla="*/ 1714501 w 3538875"/>
              <a:gd name="connsiteY17" fmla="*/ 253093 h 1869681"/>
              <a:gd name="connsiteX18" fmla="*/ 1632859 w 3538875"/>
              <a:gd name="connsiteY18" fmla="*/ 277586 h 1869681"/>
              <a:gd name="connsiteX19" fmla="*/ 1510394 w 3538875"/>
              <a:gd name="connsiteY19" fmla="*/ 318408 h 1869681"/>
              <a:gd name="connsiteX20" fmla="*/ 1420587 w 3538875"/>
              <a:gd name="connsiteY20" fmla="*/ 367393 h 1869681"/>
              <a:gd name="connsiteX21" fmla="*/ 1314451 w 3538875"/>
              <a:gd name="connsiteY21" fmla="*/ 400050 h 1869681"/>
              <a:gd name="connsiteX22" fmla="*/ 1273630 w 3538875"/>
              <a:gd name="connsiteY22" fmla="*/ 416379 h 1869681"/>
              <a:gd name="connsiteX23" fmla="*/ 1183823 w 3538875"/>
              <a:gd name="connsiteY23" fmla="*/ 440872 h 1869681"/>
              <a:gd name="connsiteX24" fmla="*/ 1085851 w 3538875"/>
              <a:gd name="connsiteY24" fmla="*/ 489858 h 1869681"/>
              <a:gd name="connsiteX25" fmla="*/ 930730 w 3538875"/>
              <a:gd name="connsiteY25" fmla="*/ 538843 h 1869681"/>
              <a:gd name="connsiteX26" fmla="*/ 840923 w 3538875"/>
              <a:gd name="connsiteY26" fmla="*/ 579665 h 1869681"/>
              <a:gd name="connsiteX27" fmla="*/ 767444 w 3538875"/>
              <a:gd name="connsiteY27" fmla="*/ 604158 h 1869681"/>
              <a:gd name="connsiteX28" fmla="*/ 702130 w 3538875"/>
              <a:gd name="connsiteY28" fmla="*/ 628650 h 1869681"/>
              <a:gd name="connsiteX29" fmla="*/ 644980 w 3538875"/>
              <a:gd name="connsiteY29" fmla="*/ 644979 h 1869681"/>
              <a:gd name="connsiteX30" fmla="*/ 555173 w 3538875"/>
              <a:gd name="connsiteY30" fmla="*/ 685800 h 1869681"/>
              <a:gd name="connsiteX31" fmla="*/ 481694 w 3538875"/>
              <a:gd name="connsiteY31" fmla="*/ 702129 h 1869681"/>
              <a:gd name="connsiteX32" fmla="*/ 432709 w 3538875"/>
              <a:gd name="connsiteY32" fmla="*/ 718458 h 1869681"/>
              <a:gd name="connsiteX33" fmla="*/ 367394 w 3538875"/>
              <a:gd name="connsiteY33" fmla="*/ 734786 h 1869681"/>
              <a:gd name="connsiteX34" fmla="*/ 253094 w 3538875"/>
              <a:gd name="connsiteY34" fmla="*/ 775608 h 1869681"/>
              <a:gd name="connsiteX35" fmla="*/ 138794 w 3538875"/>
              <a:gd name="connsiteY35" fmla="*/ 824593 h 1869681"/>
              <a:gd name="connsiteX36" fmla="*/ 65316 w 3538875"/>
              <a:gd name="connsiteY36" fmla="*/ 865415 h 1869681"/>
              <a:gd name="connsiteX37" fmla="*/ 40823 w 3538875"/>
              <a:gd name="connsiteY37" fmla="*/ 889908 h 1869681"/>
              <a:gd name="connsiteX38" fmla="*/ 24494 w 3538875"/>
              <a:gd name="connsiteY38" fmla="*/ 914400 h 1869681"/>
              <a:gd name="connsiteX39" fmla="*/ 16330 w 3538875"/>
              <a:gd name="connsiteY39" fmla="*/ 947058 h 1869681"/>
              <a:gd name="connsiteX40" fmla="*/ 1 w 3538875"/>
              <a:gd name="connsiteY40" fmla="*/ 979715 h 1869681"/>
              <a:gd name="connsiteX41" fmla="*/ 16330 w 3538875"/>
              <a:gd name="connsiteY41" fmla="*/ 1224643 h 1869681"/>
              <a:gd name="connsiteX42" fmla="*/ 65316 w 3538875"/>
              <a:gd name="connsiteY42" fmla="*/ 1289958 h 1869681"/>
              <a:gd name="connsiteX43" fmla="*/ 179616 w 3538875"/>
              <a:gd name="connsiteY43" fmla="*/ 1387929 h 1869681"/>
              <a:gd name="connsiteX44" fmla="*/ 261259 w 3538875"/>
              <a:gd name="connsiteY44" fmla="*/ 1420586 h 1869681"/>
              <a:gd name="connsiteX45" fmla="*/ 318409 w 3538875"/>
              <a:gd name="connsiteY45" fmla="*/ 1453243 h 1869681"/>
              <a:gd name="connsiteX46" fmla="*/ 432709 w 3538875"/>
              <a:gd name="connsiteY46" fmla="*/ 1534886 h 1869681"/>
              <a:gd name="connsiteX47" fmla="*/ 595994 w 3538875"/>
              <a:gd name="connsiteY47" fmla="*/ 1608365 h 1869681"/>
              <a:gd name="connsiteX48" fmla="*/ 808266 w 3538875"/>
              <a:gd name="connsiteY48" fmla="*/ 1722665 h 1869681"/>
              <a:gd name="connsiteX49" fmla="*/ 947059 w 3538875"/>
              <a:gd name="connsiteY49" fmla="*/ 1771650 h 1869681"/>
              <a:gd name="connsiteX50" fmla="*/ 1069523 w 3538875"/>
              <a:gd name="connsiteY50" fmla="*/ 1812472 h 1869681"/>
              <a:gd name="connsiteX51" fmla="*/ 1836966 w 3538875"/>
              <a:gd name="connsiteY51" fmla="*/ 1861458 h 1869681"/>
              <a:gd name="connsiteX52" fmla="*/ 1983923 w 3538875"/>
              <a:gd name="connsiteY52" fmla="*/ 1869622 h 1869681"/>
              <a:gd name="connsiteX53" fmla="*/ 2481944 w 3538875"/>
              <a:gd name="connsiteY53" fmla="*/ 1845129 h 1869681"/>
              <a:gd name="connsiteX54" fmla="*/ 2686051 w 3538875"/>
              <a:gd name="connsiteY54" fmla="*/ 1812472 h 1869681"/>
              <a:gd name="connsiteX55" fmla="*/ 2833009 w 3538875"/>
              <a:gd name="connsiteY55" fmla="*/ 1779815 h 1869681"/>
              <a:gd name="connsiteX56" fmla="*/ 2971801 w 3538875"/>
              <a:gd name="connsiteY56" fmla="*/ 1763486 h 1869681"/>
              <a:gd name="connsiteX57" fmla="*/ 3257551 w 3538875"/>
              <a:gd name="connsiteY57" fmla="*/ 1600200 h 1869681"/>
              <a:gd name="connsiteX58" fmla="*/ 3306537 w 3538875"/>
              <a:gd name="connsiteY58" fmla="*/ 1534886 h 1869681"/>
              <a:gd name="connsiteX59" fmla="*/ 3355523 w 3538875"/>
              <a:gd name="connsiteY59" fmla="*/ 1477736 h 1869681"/>
              <a:gd name="connsiteX60" fmla="*/ 3396344 w 3538875"/>
              <a:gd name="connsiteY60" fmla="*/ 1412422 h 1869681"/>
              <a:gd name="connsiteX61" fmla="*/ 3477987 w 3538875"/>
              <a:gd name="connsiteY61" fmla="*/ 1232808 h 1869681"/>
              <a:gd name="connsiteX62" fmla="*/ 3494316 w 3538875"/>
              <a:gd name="connsiteY62" fmla="*/ 1118508 h 1869681"/>
              <a:gd name="connsiteX63" fmla="*/ 3526973 w 3538875"/>
              <a:gd name="connsiteY63" fmla="*/ 947058 h 1869681"/>
              <a:gd name="connsiteX64" fmla="*/ 3526973 w 3538875"/>
              <a:gd name="connsiteY64" fmla="*/ 416379 h 1869681"/>
              <a:gd name="connsiteX65" fmla="*/ 3518809 w 3538875"/>
              <a:gd name="connsiteY65" fmla="*/ 375558 h 1869681"/>
              <a:gd name="connsiteX66" fmla="*/ 3510644 w 3538875"/>
              <a:gd name="connsiteY66" fmla="*/ 351065 h 1869681"/>
              <a:gd name="connsiteX67" fmla="*/ 3477987 w 3538875"/>
              <a:gd name="connsiteY67" fmla="*/ 269422 h 1869681"/>
              <a:gd name="connsiteX68" fmla="*/ 3420837 w 3538875"/>
              <a:gd name="connsiteY68" fmla="*/ 171450 h 1869681"/>
              <a:gd name="connsiteX69" fmla="*/ 3396344 w 3538875"/>
              <a:gd name="connsiteY69" fmla="*/ 114300 h 186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538875" h="1869681">
                <a:moveTo>
                  <a:pt x="3396344" y="114300"/>
                </a:moveTo>
                <a:cubicBezTo>
                  <a:pt x="3370490" y="93889"/>
                  <a:pt x="3397003" y="98219"/>
                  <a:pt x="3265716" y="48986"/>
                </a:cubicBezTo>
                <a:cubicBezTo>
                  <a:pt x="3252975" y="44208"/>
                  <a:pt x="3245800" y="29271"/>
                  <a:pt x="3233059" y="24493"/>
                </a:cubicBezTo>
                <a:cubicBezTo>
                  <a:pt x="3201540" y="12673"/>
                  <a:pt x="3167744" y="8164"/>
                  <a:pt x="3135087" y="0"/>
                </a:cubicBezTo>
                <a:lnTo>
                  <a:pt x="2784023" y="8165"/>
                </a:lnTo>
                <a:cubicBezTo>
                  <a:pt x="2721704" y="10352"/>
                  <a:pt x="2650977" y="18203"/>
                  <a:pt x="2588080" y="24493"/>
                </a:cubicBezTo>
                <a:cubicBezTo>
                  <a:pt x="2496907" y="60963"/>
                  <a:pt x="2608018" y="20726"/>
                  <a:pt x="2473780" y="48986"/>
                </a:cubicBezTo>
                <a:cubicBezTo>
                  <a:pt x="2445977" y="54839"/>
                  <a:pt x="2419256" y="65004"/>
                  <a:pt x="2392137" y="73479"/>
                </a:cubicBezTo>
                <a:cubicBezTo>
                  <a:pt x="2375709" y="78613"/>
                  <a:pt x="2360101" y="86817"/>
                  <a:pt x="2343151" y="89808"/>
                </a:cubicBezTo>
                <a:cubicBezTo>
                  <a:pt x="2313549" y="95032"/>
                  <a:pt x="2283280" y="95251"/>
                  <a:pt x="2253344" y="97972"/>
                </a:cubicBezTo>
                <a:cubicBezTo>
                  <a:pt x="2239737" y="100693"/>
                  <a:pt x="2226069" y="103126"/>
                  <a:pt x="2212523" y="106136"/>
                </a:cubicBezTo>
                <a:cubicBezTo>
                  <a:pt x="2201570" y="108570"/>
                  <a:pt x="2190963" y="112636"/>
                  <a:pt x="2179866" y="114300"/>
                </a:cubicBezTo>
                <a:cubicBezTo>
                  <a:pt x="2136470" y="120809"/>
                  <a:pt x="2049237" y="130629"/>
                  <a:pt x="2049237" y="130629"/>
                </a:cubicBezTo>
                <a:cubicBezTo>
                  <a:pt x="2022023" y="141515"/>
                  <a:pt x="1993810" y="150178"/>
                  <a:pt x="1967594" y="163286"/>
                </a:cubicBezTo>
                <a:cubicBezTo>
                  <a:pt x="1939139" y="177514"/>
                  <a:pt x="1925393" y="185517"/>
                  <a:pt x="1894116" y="195943"/>
                </a:cubicBezTo>
                <a:cubicBezTo>
                  <a:pt x="1867161" y="204928"/>
                  <a:pt x="1839849" y="212831"/>
                  <a:pt x="1812473" y="220436"/>
                </a:cubicBezTo>
                <a:cubicBezTo>
                  <a:pt x="1790850" y="226442"/>
                  <a:pt x="1768449" y="229668"/>
                  <a:pt x="1747159" y="236765"/>
                </a:cubicBezTo>
                <a:cubicBezTo>
                  <a:pt x="1735613" y="240614"/>
                  <a:pt x="1725963" y="249000"/>
                  <a:pt x="1714501" y="253093"/>
                </a:cubicBezTo>
                <a:cubicBezTo>
                  <a:pt x="1687744" y="262649"/>
                  <a:pt x="1659676" y="268200"/>
                  <a:pt x="1632859" y="277586"/>
                </a:cubicBezTo>
                <a:cubicBezTo>
                  <a:pt x="1506822" y="321699"/>
                  <a:pt x="1594875" y="301511"/>
                  <a:pt x="1510394" y="318408"/>
                </a:cubicBezTo>
                <a:cubicBezTo>
                  <a:pt x="1480458" y="334736"/>
                  <a:pt x="1452063" y="354278"/>
                  <a:pt x="1420587" y="367393"/>
                </a:cubicBezTo>
                <a:cubicBezTo>
                  <a:pt x="1386419" y="381630"/>
                  <a:pt x="1349567" y="388345"/>
                  <a:pt x="1314451" y="400050"/>
                </a:cubicBezTo>
                <a:cubicBezTo>
                  <a:pt x="1300548" y="404684"/>
                  <a:pt x="1287618" y="412008"/>
                  <a:pt x="1273630" y="416379"/>
                </a:cubicBezTo>
                <a:cubicBezTo>
                  <a:pt x="1244013" y="425634"/>
                  <a:pt x="1212719" y="429565"/>
                  <a:pt x="1183823" y="440872"/>
                </a:cubicBezTo>
                <a:cubicBezTo>
                  <a:pt x="1149821" y="454177"/>
                  <a:pt x="1119901" y="476677"/>
                  <a:pt x="1085851" y="489858"/>
                </a:cubicBezTo>
                <a:cubicBezTo>
                  <a:pt x="1035284" y="509432"/>
                  <a:pt x="980093" y="516405"/>
                  <a:pt x="930730" y="538843"/>
                </a:cubicBezTo>
                <a:cubicBezTo>
                  <a:pt x="900794" y="552450"/>
                  <a:pt x="871454" y="567452"/>
                  <a:pt x="840923" y="579665"/>
                </a:cubicBezTo>
                <a:cubicBezTo>
                  <a:pt x="816952" y="589254"/>
                  <a:pt x="791790" y="595565"/>
                  <a:pt x="767444" y="604158"/>
                </a:cubicBezTo>
                <a:cubicBezTo>
                  <a:pt x="745518" y="611897"/>
                  <a:pt x="724189" y="621297"/>
                  <a:pt x="702130" y="628650"/>
                </a:cubicBezTo>
                <a:cubicBezTo>
                  <a:pt x="683334" y="634915"/>
                  <a:pt x="663472" y="637867"/>
                  <a:pt x="644980" y="644979"/>
                </a:cubicBezTo>
                <a:cubicBezTo>
                  <a:pt x="593600" y="664741"/>
                  <a:pt x="604344" y="671751"/>
                  <a:pt x="555173" y="685800"/>
                </a:cubicBezTo>
                <a:cubicBezTo>
                  <a:pt x="531048" y="692693"/>
                  <a:pt x="505937" y="695664"/>
                  <a:pt x="481694" y="702129"/>
                </a:cubicBezTo>
                <a:cubicBezTo>
                  <a:pt x="465064" y="706564"/>
                  <a:pt x="449258" y="713730"/>
                  <a:pt x="432709" y="718458"/>
                </a:cubicBezTo>
                <a:cubicBezTo>
                  <a:pt x="411131" y="724623"/>
                  <a:pt x="389166" y="729343"/>
                  <a:pt x="367394" y="734786"/>
                </a:cubicBezTo>
                <a:cubicBezTo>
                  <a:pt x="307878" y="779424"/>
                  <a:pt x="357577" y="749487"/>
                  <a:pt x="253094" y="775608"/>
                </a:cubicBezTo>
                <a:cubicBezTo>
                  <a:pt x="205042" y="787621"/>
                  <a:pt x="185525" y="801227"/>
                  <a:pt x="138794" y="824593"/>
                </a:cubicBezTo>
                <a:cubicBezTo>
                  <a:pt x="117946" y="835017"/>
                  <a:pt x="85158" y="848880"/>
                  <a:pt x="65316" y="865415"/>
                </a:cubicBezTo>
                <a:cubicBezTo>
                  <a:pt x="56446" y="872807"/>
                  <a:pt x="48215" y="881038"/>
                  <a:pt x="40823" y="889908"/>
                </a:cubicBezTo>
                <a:cubicBezTo>
                  <a:pt x="34541" y="897446"/>
                  <a:pt x="29937" y="906236"/>
                  <a:pt x="24494" y="914400"/>
                </a:cubicBezTo>
                <a:cubicBezTo>
                  <a:pt x="21773" y="925286"/>
                  <a:pt x="20270" y="936551"/>
                  <a:pt x="16330" y="947058"/>
                </a:cubicBezTo>
                <a:cubicBezTo>
                  <a:pt x="12057" y="958454"/>
                  <a:pt x="1" y="967544"/>
                  <a:pt x="1" y="979715"/>
                </a:cubicBezTo>
                <a:cubicBezTo>
                  <a:pt x="1" y="1061539"/>
                  <a:pt x="-527" y="1144574"/>
                  <a:pt x="16330" y="1224643"/>
                </a:cubicBezTo>
                <a:cubicBezTo>
                  <a:pt x="21937" y="1251274"/>
                  <a:pt x="47605" y="1269295"/>
                  <a:pt x="65316" y="1289958"/>
                </a:cubicBezTo>
                <a:cubicBezTo>
                  <a:pt x="92316" y="1321458"/>
                  <a:pt x="144417" y="1368374"/>
                  <a:pt x="179616" y="1387929"/>
                </a:cubicBezTo>
                <a:cubicBezTo>
                  <a:pt x="205238" y="1402163"/>
                  <a:pt x="234738" y="1408106"/>
                  <a:pt x="261259" y="1420586"/>
                </a:cubicBezTo>
                <a:cubicBezTo>
                  <a:pt x="281111" y="1429928"/>
                  <a:pt x="300153" y="1441072"/>
                  <a:pt x="318409" y="1453243"/>
                </a:cubicBezTo>
                <a:cubicBezTo>
                  <a:pt x="388842" y="1500199"/>
                  <a:pt x="333537" y="1483144"/>
                  <a:pt x="432709" y="1534886"/>
                </a:cubicBezTo>
                <a:cubicBezTo>
                  <a:pt x="551589" y="1596911"/>
                  <a:pt x="515306" y="1562759"/>
                  <a:pt x="595994" y="1608365"/>
                </a:cubicBezTo>
                <a:cubicBezTo>
                  <a:pt x="876965" y="1767176"/>
                  <a:pt x="626277" y="1636461"/>
                  <a:pt x="808266" y="1722665"/>
                </a:cubicBezTo>
                <a:cubicBezTo>
                  <a:pt x="914984" y="1773215"/>
                  <a:pt x="854815" y="1758473"/>
                  <a:pt x="947059" y="1771650"/>
                </a:cubicBezTo>
                <a:cubicBezTo>
                  <a:pt x="1015420" y="1800948"/>
                  <a:pt x="994297" y="1795485"/>
                  <a:pt x="1069523" y="1812472"/>
                </a:cubicBezTo>
                <a:cubicBezTo>
                  <a:pt x="1431158" y="1894132"/>
                  <a:pt x="1238424" y="1853027"/>
                  <a:pt x="1836966" y="1861458"/>
                </a:cubicBezTo>
                <a:cubicBezTo>
                  <a:pt x="1885952" y="1864179"/>
                  <a:pt x="1934867" y="1870354"/>
                  <a:pt x="1983923" y="1869622"/>
                </a:cubicBezTo>
                <a:cubicBezTo>
                  <a:pt x="2252905" y="1865607"/>
                  <a:pt x="2291195" y="1861024"/>
                  <a:pt x="2481944" y="1845129"/>
                </a:cubicBezTo>
                <a:cubicBezTo>
                  <a:pt x="2681345" y="1808873"/>
                  <a:pt x="2450901" y="1849600"/>
                  <a:pt x="2686051" y="1812472"/>
                </a:cubicBezTo>
                <a:cubicBezTo>
                  <a:pt x="2729884" y="1805551"/>
                  <a:pt x="2798629" y="1785545"/>
                  <a:pt x="2833009" y="1779815"/>
                </a:cubicBezTo>
                <a:cubicBezTo>
                  <a:pt x="2878958" y="1772157"/>
                  <a:pt x="2925537" y="1768929"/>
                  <a:pt x="2971801" y="1763486"/>
                </a:cubicBezTo>
                <a:cubicBezTo>
                  <a:pt x="3048506" y="1729395"/>
                  <a:pt x="3203846" y="1671806"/>
                  <a:pt x="3257551" y="1600200"/>
                </a:cubicBezTo>
                <a:cubicBezTo>
                  <a:pt x="3273880" y="1578429"/>
                  <a:pt x="3289536" y="1556137"/>
                  <a:pt x="3306537" y="1534886"/>
                </a:cubicBezTo>
                <a:cubicBezTo>
                  <a:pt x="3322211" y="1515294"/>
                  <a:pt x="3340685" y="1497969"/>
                  <a:pt x="3355523" y="1477736"/>
                </a:cubicBezTo>
                <a:cubicBezTo>
                  <a:pt x="3370706" y="1457033"/>
                  <a:pt x="3384050" y="1434961"/>
                  <a:pt x="3396344" y="1412422"/>
                </a:cubicBezTo>
                <a:cubicBezTo>
                  <a:pt x="3450383" y="1313351"/>
                  <a:pt x="3445911" y="1318342"/>
                  <a:pt x="3477987" y="1232808"/>
                </a:cubicBezTo>
                <a:cubicBezTo>
                  <a:pt x="3483430" y="1194708"/>
                  <a:pt x="3487115" y="1156315"/>
                  <a:pt x="3494316" y="1118508"/>
                </a:cubicBezTo>
                <a:lnTo>
                  <a:pt x="3526973" y="947058"/>
                </a:lnTo>
                <a:cubicBezTo>
                  <a:pt x="3544736" y="716124"/>
                  <a:pt x="3540829" y="811275"/>
                  <a:pt x="3526973" y="416379"/>
                </a:cubicBezTo>
                <a:cubicBezTo>
                  <a:pt x="3526486" y="402511"/>
                  <a:pt x="3522175" y="389020"/>
                  <a:pt x="3518809" y="375558"/>
                </a:cubicBezTo>
                <a:cubicBezTo>
                  <a:pt x="3516722" y="367209"/>
                  <a:pt x="3513733" y="359097"/>
                  <a:pt x="3510644" y="351065"/>
                </a:cubicBezTo>
                <a:cubicBezTo>
                  <a:pt x="3500122" y="323708"/>
                  <a:pt x="3495574" y="292870"/>
                  <a:pt x="3477987" y="269422"/>
                </a:cubicBezTo>
                <a:cubicBezTo>
                  <a:pt x="3373918" y="130665"/>
                  <a:pt x="3575804" y="403900"/>
                  <a:pt x="3420837" y="171450"/>
                </a:cubicBezTo>
                <a:cubicBezTo>
                  <a:pt x="3402999" y="144693"/>
                  <a:pt x="3422198" y="134711"/>
                  <a:pt x="3396344" y="11430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42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xEl>
                                              <p:pRg st="0" end="0"/>
                                            </p:txEl>
                                          </p:spTgt>
                                        </p:tgtEl>
                                        <p:attrNameLst>
                                          <p:attrName>style.visibility</p:attrName>
                                        </p:attrNameLst>
                                      </p:cBhvr>
                                      <p:to>
                                        <p:strVal val="visible"/>
                                      </p:to>
                                    </p:set>
                                    <p:animEffect transition="in" filter="fade">
                                      <p:cBhvr>
                                        <p:cTn id="74" dur="500"/>
                                        <p:tgtEl>
                                          <p:spTgt spid="7">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7">
                                            <p:txEl>
                                              <p:pRg st="1" end="1"/>
                                            </p:txEl>
                                          </p:spTgt>
                                        </p:tgtEl>
                                        <p:attrNameLst>
                                          <p:attrName>style.visibility</p:attrName>
                                        </p:attrNameLst>
                                      </p:cBhvr>
                                      <p:to>
                                        <p:strVal val="visible"/>
                                      </p:to>
                                    </p:set>
                                    <p:animEffect transition="in" filter="fade">
                                      <p:cBhvr>
                                        <p:cTn id="77" dur="500"/>
                                        <p:tgtEl>
                                          <p:spTgt spid="7">
                                            <p:txEl>
                                              <p:pRg st="1" end="1"/>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7">
                                            <p:txEl>
                                              <p:pRg st="2" end="2"/>
                                            </p:txEl>
                                          </p:spTgt>
                                        </p:tgtEl>
                                        <p:attrNameLst>
                                          <p:attrName>style.visibility</p:attrName>
                                        </p:attrNameLst>
                                      </p:cBhvr>
                                      <p:to>
                                        <p:strVal val="visible"/>
                                      </p:to>
                                    </p:set>
                                    <p:animEffect transition="in" filter="fade">
                                      <p:cBhvr>
                                        <p:cTn id="80" dur="500"/>
                                        <p:tgtEl>
                                          <p:spTgt spid="7">
                                            <p:txEl>
                                              <p:pRg st="2" end="2"/>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7">
                                            <p:txEl>
                                              <p:pRg st="3" end="3"/>
                                            </p:txEl>
                                          </p:spTgt>
                                        </p:tgtEl>
                                        <p:attrNameLst>
                                          <p:attrName>style.visibility</p:attrName>
                                        </p:attrNameLst>
                                      </p:cBhvr>
                                      <p:to>
                                        <p:strVal val="visible"/>
                                      </p:to>
                                    </p:set>
                                    <p:animEffect transition="in" filter="fade">
                                      <p:cBhvr>
                                        <p:cTn id="83" dur="500"/>
                                        <p:tgtEl>
                                          <p:spTgt spid="7">
                                            <p:txEl>
                                              <p:pRg st="3" end="3"/>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7">
                                            <p:txEl>
                                              <p:pRg st="4" end="4"/>
                                            </p:txEl>
                                          </p:spTgt>
                                        </p:tgtEl>
                                        <p:attrNameLst>
                                          <p:attrName>style.visibility</p:attrName>
                                        </p:attrNameLst>
                                      </p:cBhvr>
                                      <p:to>
                                        <p:strVal val="visible"/>
                                      </p:to>
                                    </p:set>
                                    <p:animEffect transition="in" filter="fade">
                                      <p:cBhvr>
                                        <p:cTn id="86" dur="500"/>
                                        <p:tgtEl>
                                          <p:spTgt spid="7">
                                            <p:txEl>
                                              <p:pRg st="4" end="4"/>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7">
                                            <p:txEl>
                                              <p:pRg st="5" end="5"/>
                                            </p:txEl>
                                          </p:spTgt>
                                        </p:tgtEl>
                                        <p:attrNameLst>
                                          <p:attrName>style.visibility</p:attrName>
                                        </p:attrNameLst>
                                      </p:cBhvr>
                                      <p:to>
                                        <p:strVal val="visible"/>
                                      </p:to>
                                    </p:set>
                                    <p:animEffect transition="in" filter="fade">
                                      <p:cBhvr>
                                        <p:cTn id="89" dur="500"/>
                                        <p:tgtEl>
                                          <p:spTgt spid="7">
                                            <p:txEl>
                                              <p:pRg st="5" end="5"/>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7">
                                            <p:txEl>
                                              <p:pRg st="7" end="7"/>
                                            </p:txEl>
                                          </p:spTgt>
                                        </p:tgtEl>
                                        <p:attrNameLst>
                                          <p:attrName>style.visibility</p:attrName>
                                        </p:attrNameLst>
                                      </p:cBhvr>
                                      <p:to>
                                        <p:strVal val="visible"/>
                                      </p:to>
                                    </p:set>
                                    <p:animEffect transition="in" filter="fade">
                                      <p:cBhvr>
                                        <p:cTn id="94" dur="500"/>
                                        <p:tgtEl>
                                          <p:spTgt spid="7">
                                            <p:txEl>
                                              <p:pRg st="7" end="7"/>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
                                            <p:txEl>
                                              <p:pRg st="8" end="8"/>
                                            </p:txEl>
                                          </p:spTgt>
                                        </p:tgtEl>
                                        <p:attrNameLst>
                                          <p:attrName>style.visibility</p:attrName>
                                        </p:attrNameLst>
                                      </p:cBhvr>
                                      <p:to>
                                        <p:strVal val="visible"/>
                                      </p:to>
                                    </p:set>
                                    <p:animEffect transition="in" filter="fade">
                                      <p:cBhvr>
                                        <p:cTn id="99"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8" grpId="0"/>
      <p:bldP spid="24" grpId="0"/>
      <p:bldP spid="32" grpId="0"/>
      <p:bldP spid="34" grpId="0"/>
      <p:bldP spid="36" grpId="0"/>
      <p:bldP spid="39"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Financial Analysis</a:t>
            </a:r>
            <a:endParaRPr dirty="0"/>
          </a:p>
        </p:txBody>
      </p:sp>
      <p:sp>
        <p:nvSpPr>
          <p:cNvPr id="348" name="Google Shape;348;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chemeClr val="tx1"/>
                </a:solidFill>
              </a:rPr>
              <a:t>Macy’s Is In The Best Financial Position Out of Any of Its Competitors</a:t>
            </a:r>
            <a:endParaRPr dirty="0">
              <a:solidFill>
                <a:schemeClr val="tx1"/>
              </a:solidFill>
            </a:endParaRPr>
          </a:p>
          <a:p>
            <a:pPr marL="914400" lvl="1" indent="-317500" algn="l" rtl="0">
              <a:spcBef>
                <a:spcPts val="0"/>
              </a:spcBef>
              <a:spcAft>
                <a:spcPts val="0"/>
              </a:spcAft>
              <a:buSzPts val="1400"/>
              <a:buChar char="○"/>
            </a:pPr>
            <a:r>
              <a:rPr lang="en" b="1" dirty="0">
                <a:solidFill>
                  <a:schemeClr val="tx1"/>
                </a:solidFill>
              </a:rPr>
              <a:t>JCPNQ Is No Longer Listed On The NYSE -&gt; It Went To The Pink Sheets!</a:t>
            </a:r>
            <a:endParaRPr b="1" dirty="0">
              <a:solidFill>
                <a:schemeClr val="tx1"/>
              </a:solidFill>
            </a:endParaRPr>
          </a:p>
        </p:txBody>
      </p:sp>
      <p:sp>
        <p:nvSpPr>
          <p:cNvPr id="349" name="Google Shape;349;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350" name="Google Shape;350;p38"/>
          <p:cNvPicPr preferRelativeResize="0"/>
          <p:nvPr/>
        </p:nvPicPr>
        <p:blipFill>
          <a:blip r:embed="rId3">
            <a:alphaModFix/>
          </a:blip>
          <a:stretch>
            <a:fillRect/>
          </a:stretch>
        </p:blipFill>
        <p:spPr>
          <a:xfrm>
            <a:off x="522575" y="2079326"/>
            <a:ext cx="8098850" cy="2300500"/>
          </a:xfrm>
          <a:prstGeom prst="rect">
            <a:avLst/>
          </a:prstGeom>
          <a:noFill/>
          <a:ln>
            <a:noFill/>
          </a:ln>
        </p:spPr>
      </p:pic>
      <p:sp>
        <p:nvSpPr>
          <p:cNvPr id="351" name="Google Shape;351;p38"/>
          <p:cNvSpPr/>
          <p:nvPr/>
        </p:nvSpPr>
        <p:spPr>
          <a:xfrm>
            <a:off x="3279250" y="3758250"/>
            <a:ext cx="2171100" cy="2547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txBox="1"/>
          <p:nvPr/>
        </p:nvSpPr>
        <p:spPr>
          <a:xfrm>
            <a:off x="4956275" y="3693150"/>
            <a:ext cx="651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-0.17</a:t>
            </a:r>
            <a:endParaRPr sz="1300" b="1"/>
          </a:p>
        </p:txBody>
      </p:sp>
      <p:sp>
        <p:nvSpPr>
          <p:cNvPr id="353" name="Google Shape;353;p38"/>
          <p:cNvSpPr txBox="1"/>
          <p:nvPr/>
        </p:nvSpPr>
        <p:spPr>
          <a:xfrm>
            <a:off x="311700" y="4703625"/>
            <a:ext cx="747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t>Source: https://www.marketbeat.com/stocks/NYSE/JCP/#:~:text=About%20J%20C%20Penney%20(NYSE%3AJCP)%20Stock</a:t>
            </a:r>
            <a:endParaRPr sz="1000" i="1"/>
          </a:p>
        </p:txBody>
      </p:sp>
      <p:sp>
        <p:nvSpPr>
          <p:cNvPr id="354" name="Google Shape;354;p38"/>
          <p:cNvSpPr txBox="1"/>
          <p:nvPr/>
        </p:nvSpPr>
        <p:spPr>
          <a:xfrm>
            <a:off x="311700" y="4522075"/>
            <a:ext cx="434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dirty="0"/>
              <a:t>Source: 2021-22 Annual SEC Filings: 10K Forms</a:t>
            </a:r>
            <a:endParaRPr sz="1000" i="1" dirty="0"/>
          </a:p>
        </p:txBody>
      </p:sp>
      <p:pic>
        <p:nvPicPr>
          <p:cNvPr id="355" name="Google Shape;355;p38"/>
          <p:cNvPicPr preferRelativeResize="0"/>
          <p:nvPr/>
        </p:nvPicPr>
        <p:blipFill>
          <a:blip r:embed="rId4">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3440902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
                                            <p:txEl>
                                              <p:pRg st="0" end="0"/>
                                            </p:txEl>
                                          </p:spTgt>
                                        </p:tgtEl>
                                        <p:attrNameLst>
                                          <p:attrName>style.visibility</p:attrName>
                                        </p:attrNameLst>
                                      </p:cBhvr>
                                      <p:to>
                                        <p:strVal val="visible"/>
                                      </p:to>
                                    </p:set>
                                    <p:animEffect transition="in" filter="fade">
                                      <p:cBhvr>
                                        <p:cTn id="7" dur="500"/>
                                        <p:tgtEl>
                                          <p:spTgt spid="3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
                                            <p:txEl>
                                              <p:pRg st="1" end="1"/>
                                            </p:txEl>
                                          </p:spTgt>
                                        </p:tgtEl>
                                        <p:attrNameLst>
                                          <p:attrName>style.visibility</p:attrName>
                                        </p:attrNameLst>
                                      </p:cBhvr>
                                      <p:to>
                                        <p:strVal val="visible"/>
                                      </p:to>
                                    </p:set>
                                    <p:animEffect transition="in" filter="fade">
                                      <p:cBhvr>
                                        <p:cTn id="12" dur="500"/>
                                        <p:tgtEl>
                                          <p:spTgt spid="3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0"/>
                                        </p:tgtEl>
                                        <p:attrNameLst>
                                          <p:attrName>style.visibility</p:attrName>
                                        </p:attrNameLst>
                                      </p:cBhvr>
                                      <p:to>
                                        <p:strVal val="visible"/>
                                      </p:to>
                                    </p:set>
                                    <p:animEffect transition="in" filter="fade">
                                      <p:cBhvr>
                                        <p:cTn id="17" dur="500"/>
                                        <p:tgtEl>
                                          <p:spTgt spid="35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2"/>
                                        </p:tgtEl>
                                        <p:attrNameLst>
                                          <p:attrName>style.visibility</p:attrName>
                                        </p:attrNameLst>
                                      </p:cBhvr>
                                      <p:to>
                                        <p:strVal val="visible"/>
                                      </p:to>
                                    </p:set>
                                    <p:animEffect transition="in" filter="fade">
                                      <p:cBhvr>
                                        <p:cTn id="20" dur="500"/>
                                        <p:tgtEl>
                                          <p:spTgt spid="3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1"/>
                                        </p:tgtEl>
                                        <p:attrNameLst>
                                          <p:attrName>style.visibility</p:attrName>
                                        </p:attrNameLst>
                                      </p:cBhvr>
                                      <p:to>
                                        <p:strVal val="visible"/>
                                      </p:to>
                                    </p:set>
                                    <p:animEffect transition="in" filter="fade">
                                      <p:cBhvr>
                                        <p:cTn id="23"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Stock Performance Comparison</a:t>
            </a:r>
            <a:endParaRPr/>
          </a:p>
        </p:txBody>
      </p:sp>
      <p:sp>
        <p:nvSpPr>
          <p:cNvPr id="361" name="Google Shape;361;p39"/>
          <p:cNvSpPr txBox="1">
            <a:spLocks noGrp="1"/>
          </p:cNvSpPr>
          <p:nvPr>
            <p:ph type="body" idx="1"/>
          </p:nvPr>
        </p:nvSpPr>
        <p:spPr>
          <a:xfrm>
            <a:off x="311700" y="4537050"/>
            <a:ext cx="5543100" cy="443700"/>
          </a:xfrm>
          <a:prstGeom prst="rect">
            <a:avLst/>
          </a:prstGeom>
          <a:ln>
            <a:noFill/>
          </a:ln>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1000" i="1">
                <a:solidFill>
                  <a:schemeClr val="dk1"/>
                </a:solidFill>
              </a:rPr>
              <a:t>Source: https://www.tipranks.com/compare-stocks/custom?ticker=M&amp;ticker=KSS&amp;ticker=JWN</a:t>
            </a:r>
            <a:endParaRPr sz="1000" i="1">
              <a:solidFill>
                <a:schemeClr val="dk1"/>
              </a:solidFill>
            </a:endParaRPr>
          </a:p>
        </p:txBody>
      </p:sp>
      <p:sp>
        <p:nvSpPr>
          <p:cNvPr id="362" name="Google Shape;36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363" name="Google Shape;363;p39"/>
          <p:cNvPicPr preferRelativeResize="0"/>
          <p:nvPr/>
        </p:nvPicPr>
        <p:blipFill>
          <a:blip r:embed="rId3">
            <a:alphaModFix/>
          </a:blip>
          <a:stretch>
            <a:fillRect/>
          </a:stretch>
        </p:blipFill>
        <p:spPr>
          <a:xfrm>
            <a:off x="464188" y="1247426"/>
            <a:ext cx="8215624" cy="3059925"/>
          </a:xfrm>
          <a:prstGeom prst="rect">
            <a:avLst/>
          </a:prstGeom>
          <a:noFill/>
          <a:ln>
            <a:noFill/>
          </a:ln>
        </p:spPr>
      </p:pic>
      <p:pic>
        <p:nvPicPr>
          <p:cNvPr id="364" name="Google Shape;364;p39"/>
          <p:cNvPicPr preferRelativeResize="0"/>
          <p:nvPr/>
        </p:nvPicPr>
        <p:blipFill>
          <a:blip r:embed="rId4">
            <a:alphaModFix/>
          </a:blip>
          <a:stretch>
            <a:fillRect/>
          </a:stretch>
        </p:blipFill>
        <p:spPr>
          <a:xfrm>
            <a:off x="8060538" y="48950"/>
            <a:ext cx="1018160" cy="572701"/>
          </a:xfrm>
          <a:prstGeom prst="rect">
            <a:avLst/>
          </a:prstGeom>
          <a:noFill/>
          <a:ln>
            <a:noFill/>
          </a:ln>
        </p:spPr>
      </p:pic>
    </p:spTree>
    <p:extLst>
      <p:ext uri="{BB962C8B-B14F-4D97-AF65-F5344CB8AC3E}">
        <p14:creationId xmlns:p14="http://schemas.microsoft.com/office/powerpoint/2010/main" val="4101640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EC7332-4156-131F-AEC2-66E4F5F317F2}"/>
              </a:ext>
            </a:extLst>
          </p:cNvPr>
          <p:cNvPicPr>
            <a:picLocks noChangeAspect="1"/>
          </p:cNvPicPr>
          <p:nvPr/>
        </p:nvPicPr>
        <p:blipFill>
          <a:blip r:embed="rId2"/>
          <a:stretch>
            <a:fillRect/>
          </a:stretch>
        </p:blipFill>
        <p:spPr>
          <a:xfrm>
            <a:off x="694608" y="316034"/>
            <a:ext cx="7754784" cy="4511431"/>
          </a:xfrm>
          <a:prstGeom prst="rect">
            <a:avLst/>
          </a:prstGeom>
        </p:spPr>
      </p:pic>
      <p:sp>
        <p:nvSpPr>
          <p:cNvPr id="4" name="Slide Number Placeholder 3">
            <a:extLst>
              <a:ext uri="{FF2B5EF4-FFF2-40B4-BE49-F238E27FC236}">
                <a16:creationId xmlns:a16="http://schemas.microsoft.com/office/drawing/2014/main" id="{DE656B51-FB0F-04A5-CC75-CEFEBD139F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Google Shape;272;p30">
            <a:extLst>
              <a:ext uri="{FF2B5EF4-FFF2-40B4-BE49-F238E27FC236}">
                <a16:creationId xmlns:a16="http://schemas.microsoft.com/office/drawing/2014/main" id="{F5CF2DA5-2943-5414-34CC-4F9E01947E4E}"/>
              </a:ext>
            </a:extLst>
          </p:cNvPr>
          <p:cNvPicPr preferRelativeResize="0"/>
          <p:nvPr/>
        </p:nvPicPr>
        <p:blipFill>
          <a:blip r:embed="rId3">
            <a:alphaModFix/>
          </a:blip>
          <a:stretch>
            <a:fillRect/>
          </a:stretch>
        </p:blipFill>
        <p:spPr>
          <a:xfrm>
            <a:off x="8060538" y="48950"/>
            <a:ext cx="1018160" cy="572701"/>
          </a:xfrm>
          <a:prstGeom prst="rect">
            <a:avLst/>
          </a:prstGeom>
          <a:noFill/>
          <a:ln>
            <a:noFill/>
          </a:ln>
        </p:spPr>
      </p:pic>
      <p:cxnSp>
        <p:nvCxnSpPr>
          <p:cNvPr id="8" name="Straight Arrow Connector 7">
            <a:extLst>
              <a:ext uri="{FF2B5EF4-FFF2-40B4-BE49-F238E27FC236}">
                <a16:creationId xmlns:a16="http://schemas.microsoft.com/office/drawing/2014/main" id="{2EA65C42-8A6C-B52F-45EF-F7ACFCB8547A}"/>
              </a:ext>
            </a:extLst>
          </p:cNvPr>
          <p:cNvCxnSpPr/>
          <p:nvPr/>
        </p:nvCxnSpPr>
        <p:spPr>
          <a:xfrm flipV="1">
            <a:off x="4245429" y="3175907"/>
            <a:ext cx="2016578" cy="65314"/>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56B632C-A347-4772-F892-52E18F1CCAA4}"/>
              </a:ext>
            </a:extLst>
          </p:cNvPr>
          <p:cNvSpPr txBox="1"/>
          <p:nvPr/>
        </p:nvSpPr>
        <p:spPr>
          <a:xfrm>
            <a:off x="2686050" y="3054675"/>
            <a:ext cx="1580117" cy="400110"/>
          </a:xfrm>
          <a:prstGeom prst="rect">
            <a:avLst/>
          </a:prstGeom>
          <a:noFill/>
        </p:spPr>
        <p:txBody>
          <a:bodyPr wrap="square" rtlCol="0">
            <a:spAutoFit/>
          </a:bodyPr>
          <a:lstStyle/>
          <a:p>
            <a:r>
              <a:rPr lang="en-US" sz="2000" dirty="0"/>
              <a:t>Bankruptcy</a:t>
            </a:r>
          </a:p>
        </p:txBody>
      </p:sp>
      <p:sp>
        <p:nvSpPr>
          <p:cNvPr id="10" name="Google Shape;354;p38">
            <a:extLst>
              <a:ext uri="{FF2B5EF4-FFF2-40B4-BE49-F238E27FC236}">
                <a16:creationId xmlns:a16="http://schemas.microsoft.com/office/drawing/2014/main" id="{505D1AAB-3C6A-6B0D-F70D-5E1EA2CF651C}"/>
              </a:ext>
            </a:extLst>
          </p:cNvPr>
          <p:cNvSpPr txBox="1"/>
          <p:nvPr/>
        </p:nvSpPr>
        <p:spPr>
          <a:xfrm>
            <a:off x="65302" y="4779347"/>
            <a:ext cx="434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dirty="0"/>
              <a:t>Source: 2017-22 Annual SEC Filings: 10K Forms</a:t>
            </a:r>
            <a:endParaRPr sz="1000" i="1" dirty="0"/>
          </a:p>
        </p:txBody>
      </p:sp>
    </p:spTree>
    <p:extLst>
      <p:ext uri="{BB962C8B-B14F-4D97-AF65-F5344CB8AC3E}">
        <p14:creationId xmlns:p14="http://schemas.microsoft.com/office/powerpoint/2010/main" val="219618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1107</TotalTime>
  <Words>1925</Words>
  <Application>Microsoft Office PowerPoint</Application>
  <PresentationFormat>On-screen Show (16:9)</PresentationFormat>
  <Paragraphs>377</Paragraphs>
  <Slides>42</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Roboto</vt:lpstr>
      <vt:lpstr>Montserrat</vt:lpstr>
      <vt:lpstr>Arial</vt:lpstr>
      <vt:lpstr>Simple Light</vt:lpstr>
      <vt:lpstr>Corporate Strategy Analysis Report</vt:lpstr>
      <vt:lpstr>Recommendations</vt:lpstr>
      <vt:lpstr>Issue #1: Brick &amp; Mortar Business Model Is Dying</vt:lpstr>
      <vt:lpstr>Snapshot of Internal Operations</vt:lpstr>
      <vt:lpstr>Before We Hop Into External Analysis…</vt:lpstr>
      <vt:lpstr>PowerPoint Presentation</vt:lpstr>
      <vt:lpstr>Financial Analysis</vt:lpstr>
      <vt:lpstr>Stock Performance Comparison</vt:lpstr>
      <vt:lpstr>PowerPoint Presentation</vt:lpstr>
      <vt:lpstr>Are Our Resources Valuable?</vt:lpstr>
      <vt:lpstr>SWOT Analysis</vt:lpstr>
      <vt:lpstr>Competitive Strength Table</vt:lpstr>
      <vt:lpstr>How Is The Macro Environment Looking?</vt:lpstr>
      <vt:lpstr>So What’s The Solution?</vt:lpstr>
      <vt:lpstr>Issue #2: Outdated Brand Image</vt:lpstr>
      <vt:lpstr>Who Are Our Core Customers?</vt:lpstr>
      <vt:lpstr>Are 16-35 Year Old Middle Class Women In Our Stores?</vt:lpstr>
      <vt:lpstr>Ok, So How Do We Get There?</vt:lpstr>
      <vt:lpstr>Issue #3: Aging Demographic</vt:lpstr>
      <vt:lpstr>Market Share Among Gen-Z</vt:lpstr>
      <vt:lpstr>Why Is That A Problem?</vt:lpstr>
      <vt:lpstr>So How Can We Pivot To Appeal To Gen Z?</vt:lpstr>
      <vt:lpstr>Change Up The Exclusive Procurement Mix</vt:lpstr>
      <vt:lpstr>Change Up The Exclusive Procurement Mix</vt:lpstr>
      <vt:lpstr>Issue #4: Lack Of Purposeful Online Presence</vt:lpstr>
      <vt:lpstr>Porter’s 5 Force Analysis – Threat of New Entrants</vt:lpstr>
      <vt:lpstr>PowerPoint Presentation</vt:lpstr>
      <vt:lpstr>Porter’s 5 Forces Analysis – Strength of Current Rivalry</vt:lpstr>
      <vt:lpstr>Porter’s 5 Forces Analysis – Power of Buyers</vt:lpstr>
      <vt:lpstr>PowerPoint Presentation</vt:lpstr>
      <vt:lpstr>Porter’s 5 Forces Analysis – Power of Suppliers</vt:lpstr>
      <vt:lpstr>Porter’s 5 Forces Analysis – Power of Suppliers (cont.)</vt:lpstr>
      <vt:lpstr>Porter’s 5 Forces Analysis – Threat of Substitutes</vt:lpstr>
      <vt:lpstr>Porter’s 5 Forces - Summary</vt:lpstr>
      <vt:lpstr>New-Aged Substitutes to Macy’s</vt:lpstr>
      <vt:lpstr>Here’s The Website of a Company Doing $25B in Sales</vt:lpstr>
      <vt:lpstr>Here’s The Website of a Company Doing $20M In Sales</vt:lpstr>
      <vt:lpstr>Here Are Those Companies’ Brick &amp; Mortar</vt:lpstr>
      <vt:lpstr>PowerPoint Presentation</vt:lpstr>
      <vt:lpstr>So Where Does That Leave Us?</vt:lpstr>
      <vt:lpstr>In Summary…</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Strategy Analysis Report</dc:title>
  <dc:creator>Karynne Turner</dc:creator>
  <cp:lastModifiedBy>Robert Mepham</cp:lastModifiedBy>
  <cp:revision>45</cp:revision>
  <dcterms:modified xsi:type="dcterms:W3CDTF">2022-09-29T02:57:57Z</dcterms:modified>
</cp:coreProperties>
</file>